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ph type="sldImg"/>
          </p:nvPr>
        </p:nvSpPr>
        <p:spPr>
          <a:xfrm>
            <a:off x="1143000" y="685800"/>
            <a:ext cx="4572000" cy="3429000"/>
          </a:xfrm>
          <a:prstGeom prst="rect">
            <a:avLst/>
          </a:prstGeom>
        </p:spPr>
        <p:txBody>
          <a:bodyPr/>
          <a:lstStyle/>
          <a:p>
            <a:pPr/>
          </a:p>
        </p:txBody>
      </p:sp>
      <p:sp>
        <p:nvSpPr>
          <p:cNvPr id="138" name="Shape 1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3" name="Line"/>
          <p:cNvSpPr/>
          <p:nvPr/>
        </p:nvSpPr>
        <p:spPr>
          <a:xfrm>
            <a:off x="508000" y="51816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508000" y="3009900"/>
            <a:ext cx="11988800" cy="2032000"/>
          </a:xfrm>
          <a:prstGeom prst="rect">
            <a:avLst/>
          </a:prstGeom>
        </p:spPr>
        <p:txBody>
          <a:bodyPr anchor="b"/>
          <a:lstStyle/>
          <a:p>
            <a:pPr/>
            <a:r>
              <a:t>Title Text</a:t>
            </a:r>
          </a:p>
        </p:txBody>
      </p:sp>
      <p:sp>
        <p:nvSpPr>
          <p:cNvPr id="15" name="Body Level One…"/>
          <p:cNvSpPr txBox="1"/>
          <p:nvPr>
            <p:ph type="body" sz="quarter" idx="1"/>
          </p:nvPr>
        </p:nvSpPr>
        <p:spPr>
          <a:xfrm>
            <a:off x="508000" y="5562600"/>
            <a:ext cx="11988800" cy="825500"/>
          </a:xfrm>
          <a:prstGeom prst="rect">
            <a:avLst/>
          </a:prstGeom>
        </p:spPr>
        <p:txBody>
          <a:bodyPr anchor="t"/>
          <a:lstStyle>
            <a:lvl1pPr marL="0" indent="0">
              <a:lnSpc>
                <a:spcPct val="120000"/>
              </a:lnSpc>
              <a:spcBef>
                <a:spcPts val="0"/>
              </a:spcBef>
              <a:buSzTx/>
              <a:buNone/>
              <a:defRPr sz="2400"/>
            </a:lvl1pPr>
            <a:lvl2pPr marL="0" indent="228600">
              <a:lnSpc>
                <a:spcPct val="120000"/>
              </a:lnSpc>
              <a:spcBef>
                <a:spcPts val="0"/>
              </a:spcBef>
              <a:buSzTx/>
              <a:buNone/>
              <a:defRPr sz="2400"/>
            </a:lvl2pPr>
            <a:lvl3pPr marL="0" indent="457200">
              <a:lnSpc>
                <a:spcPct val="120000"/>
              </a:lnSpc>
              <a:spcBef>
                <a:spcPts val="0"/>
              </a:spcBef>
              <a:buSzTx/>
              <a:buNone/>
              <a:defRPr sz="2400"/>
            </a:lvl3pPr>
            <a:lvl4pPr marL="0" indent="685800">
              <a:lnSpc>
                <a:spcPct val="120000"/>
              </a:lnSpc>
              <a:spcBef>
                <a:spcPts val="0"/>
              </a:spcBef>
              <a:buSzTx/>
              <a:buNone/>
              <a:defRPr sz="2400"/>
            </a:lvl4pPr>
            <a:lvl5pPr marL="0" indent="914400">
              <a:lnSpc>
                <a:spcPct val="120000"/>
              </a:lnSpc>
              <a:spcBef>
                <a:spcPts val="0"/>
              </a:spcBef>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12154001" y="8763000"/>
            <a:ext cx="342901" cy="3683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105" name="–Johnny Appleseed"/>
          <p:cNvSpPr txBox="1"/>
          <p:nvPr>
            <p:ph type="body" sz="quarter" idx="13"/>
          </p:nvPr>
        </p:nvSpPr>
        <p:spPr>
          <a:xfrm>
            <a:off x="508000" y="5918200"/>
            <a:ext cx="11988800" cy="533400"/>
          </a:xfrm>
          <a:prstGeom prst="rect">
            <a:avLst/>
          </a:prstGeom>
        </p:spPr>
        <p:txBody>
          <a:bodyPr anchor="t">
            <a:spAutoFit/>
          </a:bodyPr>
          <a:lstStyle>
            <a:lvl1pPr marL="0" indent="0" algn="ctr">
              <a:lnSpc>
                <a:spcPct val="140000"/>
              </a:lnSpc>
              <a:spcBef>
                <a:spcPts val="0"/>
              </a:spcBef>
              <a:buSzTx/>
              <a:buNone/>
              <a:defRPr i="1" sz="3000">
                <a:solidFill>
                  <a:srgbClr val="9D9D9D"/>
                </a:solidFill>
              </a:defRPr>
            </a:lvl1pPr>
          </a:lstStyle>
          <a:p>
            <a:pPr/>
            <a:r>
              <a:t>–Johnny Appleseed</a:t>
            </a:r>
          </a:p>
        </p:txBody>
      </p:sp>
      <p:sp>
        <p:nvSpPr>
          <p:cNvPr id="106" name="“Type a quote here.”"/>
          <p:cNvSpPr txBox="1"/>
          <p:nvPr>
            <p:ph type="body" sz="quarter" idx="14"/>
          </p:nvPr>
        </p:nvSpPr>
        <p:spPr>
          <a:xfrm>
            <a:off x="1270000" y="4298950"/>
            <a:ext cx="10464800" cy="622300"/>
          </a:xfrm>
          <a:prstGeom prst="rect">
            <a:avLst/>
          </a:prstGeom>
        </p:spPr>
        <p:txBody>
          <a:bodyPr>
            <a:spAutoFit/>
          </a:bodyPr>
          <a:lstStyle>
            <a:lvl1pPr marL="0" indent="0" algn="ctr">
              <a:lnSpc>
                <a:spcPct val="120000"/>
              </a:lnSpc>
              <a:spcBef>
                <a:spcPts val="0"/>
              </a:spcBef>
              <a:buSzTx/>
              <a:buNone/>
              <a:defRPr sz="3600"/>
            </a:lvl1pPr>
          </a:lstStyle>
          <a:p>
            <a:pPr/>
            <a:r>
              <a:t>“Type a quote here.” </a:t>
            </a: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14"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solidFill>
          <a:srgbClr val="FFFFFF"/>
        </a:solidFill>
      </p:bgPr>
    </p:bg>
    <p:spTree>
      <p:nvGrpSpPr>
        <p:cNvPr id="1" name=""/>
        <p:cNvGrpSpPr/>
        <p:nvPr/>
      </p:nvGrpSpPr>
      <p:grpSpPr>
        <a:xfrm>
          <a:off x="0" y="0"/>
          <a:ext cx="0" cy="0"/>
          <a:chOff x="0" y="0"/>
          <a:chExt cx="0" cy="0"/>
        </a:xfrm>
      </p:grpSpPr>
      <p:sp>
        <p:nvSpPr>
          <p:cNvPr id="129" name="Title Text"/>
          <p:cNvSpPr txBox="1"/>
          <p:nvPr>
            <p:ph type="title"/>
          </p:nvPr>
        </p:nvSpPr>
        <p:spPr>
          <a:xfrm>
            <a:off x="1270000" y="1638300"/>
            <a:ext cx="10464800" cy="3302000"/>
          </a:xfrm>
          <a:prstGeom prst="rect">
            <a:avLst/>
          </a:prstGeom>
        </p:spPr>
        <p:txBody>
          <a:bodyPr anchor="b">
            <a:noAutofit/>
          </a:bodyPr>
          <a:lstStyle>
            <a:lvl1pPr algn="ctr">
              <a:lnSpc>
                <a:spcPct val="100000"/>
              </a:lnSpc>
              <a:defRPr cap="none" sz="8400">
                <a:solidFill>
                  <a:srgbClr val="000000"/>
                </a:solidFill>
                <a:latin typeface="+mn-lt"/>
                <a:ea typeface="+mn-ea"/>
                <a:cs typeface="+mn-cs"/>
                <a:sym typeface="Gill Sans"/>
              </a:defRPr>
            </a:lvl1pPr>
          </a:lstStyle>
          <a:p>
            <a:pPr/>
            <a:r>
              <a:t>Title Text</a:t>
            </a:r>
          </a:p>
        </p:txBody>
      </p:sp>
      <p:sp>
        <p:nvSpPr>
          <p:cNvPr id="130" name="Body Level One…"/>
          <p:cNvSpPr txBox="1"/>
          <p:nvPr>
            <p:ph type="body" sz="quarter" idx="1"/>
          </p:nvPr>
        </p:nvSpPr>
        <p:spPr>
          <a:xfrm>
            <a:off x="1270000" y="5029200"/>
            <a:ext cx="10464800" cy="1130300"/>
          </a:xfrm>
          <a:prstGeom prst="rect">
            <a:avLst/>
          </a:prstGeom>
        </p:spPr>
        <p:txBody>
          <a:bodyPr anchor="t">
            <a:noAutofit/>
          </a:bodyPr>
          <a:lstStyle>
            <a:lvl1pPr marL="0" indent="0" algn="ctr">
              <a:spcBef>
                <a:spcPts val="0"/>
              </a:spcBef>
              <a:buSzTx/>
              <a:buNone/>
              <a:defRPr sz="3600">
                <a:solidFill>
                  <a:srgbClr val="000000"/>
                </a:solidFill>
              </a:defRPr>
            </a:lvl1pPr>
            <a:lvl2pPr marL="0" indent="0" algn="ctr">
              <a:spcBef>
                <a:spcPts val="0"/>
              </a:spcBef>
              <a:buSzTx/>
              <a:buNone/>
              <a:defRPr sz="3600">
                <a:solidFill>
                  <a:srgbClr val="000000"/>
                </a:solidFill>
              </a:defRPr>
            </a:lvl2pPr>
            <a:lvl3pPr marL="0" indent="0" algn="ctr">
              <a:spcBef>
                <a:spcPts val="0"/>
              </a:spcBef>
              <a:buSzTx/>
              <a:buNone/>
              <a:defRPr sz="3600">
                <a:solidFill>
                  <a:srgbClr val="000000"/>
                </a:solidFill>
              </a:defRPr>
            </a:lvl3pPr>
            <a:lvl4pPr marL="0" indent="0" algn="ctr">
              <a:spcBef>
                <a:spcPts val="0"/>
              </a:spcBef>
              <a:buSzTx/>
              <a:buNone/>
              <a:defRPr sz="3600">
                <a:solidFill>
                  <a:srgbClr val="000000"/>
                </a:solidFill>
              </a:defRPr>
            </a:lvl4pPr>
            <a:lvl5pPr marL="0" indent="0" algn="ctr">
              <a:spcBef>
                <a:spcPts val="0"/>
              </a:spcBef>
              <a:buSzTx/>
              <a:buNone/>
              <a:defRPr sz="36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xfrm>
            <a:off x="6324600" y="9258300"/>
            <a:ext cx="342900" cy="368300"/>
          </a:xfrm>
          <a:prstGeom prst="rect">
            <a:avLst/>
          </a:prstGeom>
        </p:spPr>
        <p:txBody>
          <a:bodyPr anchor="b"/>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3" name="Image"/>
          <p:cNvSpPr/>
          <p:nvPr>
            <p:ph type="pic" idx="13"/>
          </p:nvPr>
        </p:nvSpPr>
        <p:spPr>
          <a:xfrm>
            <a:off x="622300" y="1181100"/>
            <a:ext cx="11760200" cy="5676900"/>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508000" y="7099300"/>
            <a:ext cx="11988800" cy="1117600"/>
          </a:xfrm>
          <a:prstGeom prst="rect">
            <a:avLst/>
          </a:prstGeom>
        </p:spPr>
        <p:txBody>
          <a:bodyPr anchor="b"/>
          <a:lstStyle/>
          <a:p>
            <a:pPr/>
            <a:r>
              <a:t>Title Text</a:t>
            </a:r>
          </a:p>
        </p:txBody>
      </p:sp>
      <p:sp>
        <p:nvSpPr>
          <p:cNvPr id="25" name="Body Level One…"/>
          <p:cNvSpPr txBox="1"/>
          <p:nvPr>
            <p:ph type="body" sz="quarter" idx="1"/>
          </p:nvPr>
        </p:nvSpPr>
        <p:spPr>
          <a:xfrm>
            <a:off x="508000" y="8267700"/>
            <a:ext cx="11988800" cy="838200"/>
          </a:xfrm>
          <a:prstGeom prst="rect">
            <a:avLst/>
          </a:prstGeom>
        </p:spPr>
        <p:txBody>
          <a:bodyPr anchor="t"/>
          <a:lstStyle>
            <a:lvl1pPr marL="0" indent="0">
              <a:lnSpc>
                <a:spcPct val="120000"/>
              </a:lnSpc>
              <a:spcBef>
                <a:spcPts val="0"/>
              </a:spcBef>
              <a:buSzTx/>
              <a:buNone/>
              <a:defRPr sz="2400"/>
            </a:lvl1pPr>
            <a:lvl2pPr marL="0" indent="228600">
              <a:lnSpc>
                <a:spcPct val="120000"/>
              </a:lnSpc>
              <a:spcBef>
                <a:spcPts val="0"/>
              </a:spcBef>
              <a:buSzTx/>
              <a:buNone/>
              <a:defRPr sz="2400"/>
            </a:lvl2pPr>
            <a:lvl3pPr marL="0" indent="457200">
              <a:lnSpc>
                <a:spcPct val="120000"/>
              </a:lnSpc>
              <a:spcBef>
                <a:spcPts val="0"/>
              </a:spcBef>
              <a:buSzTx/>
              <a:buNone/>
              <a:defRPr sz="2400"/>
            </a:lvl3pPr>
            <a:lvl4pPr marL="0" indent="685800">
              <a:lnSpc>
                <a:spcPct val="120000"/>
              </a:lnSpc>
              <a:spcBef>
                <a:spcPts val="0"/>
              </a:spcBef>
              <a:buSzTx/>
              <a:buNone/>
              <a:defRPr sz="2400"/>
            </a:lvl4pPr>
            <a:lvl5pPr marL="0" indent="914400">
              <a:lnSpc>
                <a:spcPct val="120000"/>
              </a:lnSpc>
              <a:spcBef>
                <a:spcPts val="0"/>
              </a:spcBef>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508000" y="3860800"/>
            <a:ext cx="11988800" cy="20320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41" name="Image"/>
          <p:cNvSpPr/>
          <p:nvPr>
            <p:ph type="pic" sz="half" idx="13"/>
          </p:nvPr>
        </p:nvSpPr>
        <p:spPr>
          <a:xfrm>
            <a:off x="6805519" y="981849"/>
            <a:ext cx="5575301" cy="7531101"/>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508000" y="2400300"/>
            <a:ext cx="5829300" cy="6070600"/>
          </a:xfrm>
          <a:prstGeom prst="rect">
            <a:avLst/>
          </a:prstGeom>
        </p:spPr>
        <p:txBody>
          <a:bodyPr anchor="t"/>
          <a:lstStyle/>
          <a:p>
            <a:pPr/>
            <a:r>
              <a:t>Title Text</a:t>
            </a:r>
          </a:p>
        </p:txBody>
      </p:sp>
      <p:sp>
        <p:nvSpPr>
          <p:cNvPr id="43" name="Body Level One…"/>
          <p:cNvSpPr txBox="1"/>
          <p:nvPr>
            <p:ph type="body" sz="quarter" idx="1"/>
          </p:nvPr>
        </p:nvSpPr>
        <p:spPr>
          <a:xfrm>
            <a:off x="508000" y="1168400"/>
            <a:ext cx="5829300" cy="838200"/>
          </a:xfrm>
          <a:prstGeom prst="rect">
            <a:avLst/>
          </a:prstGeom>
        </p:spPr>
        <p:txBody>
          <a:bodyPr anchor="t"/>
          <a:lstStyle>
            <a:lvl1pPr marL="0" indent="0">
              <a:lnSpc>
                <a:spcPct val="120000"/>
              </a:lnSpc>
              <a:spcBef>
                <a:spcPts val="0"/>
              </a:spcBef>
              <a:buSzTx/>
              <a:buNone/>
              <a:defRPr sz="2400"/>
            </a:lvl1pPr>
            <a:lvl2pPr marL="0" indent="228600">
              <a:lnSpc>
                <a:spcPct val="120000"/>
              </a:lnSpc>
              <a:spcBef>
                <a:spcPts val="0"/>
              </a:spcBef>
              <a:buSzTx/>
              <a:buNone/>
              <a:defRPr sz="2400"/>
            </a:lvl2pPr>
            <a:lvl3pPr marL="0" indent="457200">
              <a:lnSpc>
                <a:spcPct val="120000"/>
              </a:lnSpc>
              <a:spcBef>
                <a:spcPts val="0"/>
              </a:spcBef>
              <a:buSzTx/>
              <a:buNone/>
              <a:defRPr sz="2400"/>
            </a:lvl3pPr>
            <a:lvl4pPr marL="0" indent="685800">
              <a:lnSpc>
                <a:spcPct val="120000"/>
              </a:lnSpc>
              <a:spcBef>
                <a:spcPts val="0"/>
              </a:spcBef>
              <a:buSzTx/>
              <a:buNone/>
              <a:defRPr sz="2400"/>
            </a:lvl4pPr>
            <a:lvl5pPr marL="0" indent="914400">
              <a:lnSpc>
                <a:spcPct val="120000"/>
              </a:lnSpc>
              <a:spcBef>
                <a:spcPts val="0"/>
              </a:spcBef>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51" name="Line"/>
          <p:cNvSpPr/>
          <p:nvPr/>
        </p:nvSpPr>
        <p:spPr>
          <a:xfrm>
            <a:off x="508000" y="25781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3"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4" name="Title Text"/>
          <p:cNvSpPr txBox="1"/>
          <p:nvPr>
            <p:ph type="title"/>
          </p:nvPr>
        </p:nvSpPr>
        <p:spPr>
          <a:prstGeom prst="rect">
            <a:avLst/>
          </a:prstGeom>
        </p:spPr>
        <p:txBody>
          <a:bodyPr/>
          <a:lstStyle/>
          <a:p>
            <a:pPr/>
            <a:r>
              <a:t>Title Text</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62" name="Line"/>
          <p:cNvSpPr/>
          <p:nvPr/>
        </p:nvSpPr>
        <p:spPr>
          <a:xfrm>
            <a:off x="508000" y="25781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3"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4"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idx="1"/>
          </p:nvPr>
        </p:nvSpPr>
        <p:spPr>
          <a:xfrm>
            <a:off x="508000" y="3035300"/>
            <a:ext cx="11988800" cy="57277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74" name="Line"/>
          <p:cNvSpPr/>
          <p:nvPr/>
        </p:nvSpPr>
        <p:spPr>
          <a:xfrm>
            <a:off x="508000" y="25781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5"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6"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7" name="Image"/>
          <p:cNvSpPr/>
          <p:nvPr>
            <p:ph type="pic" sz="half" idx="13"/>
          </p:nvPr>
        </p:nvSpPr>
        <p:spPr>
          <a:xfrm>
            <a:off x="620619" y="2994799"/>
            <a:ext cx="5524501" cy="5524501"/>
          </a:xfrm>
          <a:prstGeom prst="rect">
            <a:avLst/>
          </a:prstGeom>
          <a:ln w="9525">
            <a:round/>
          </a:ln>
        </p:spPr>
        <p:txBody>
          <a:bodyPr lIns="91439" tIns="45719" rIns="91439" bIns="45719" anchor="t">
            <a:noAutofit/>
          </a:bodyPr>
          <a:lstStyle/>
          <a:p>
            <a:pPr/>
          </a:p>
        </p:txBody>
      </p:sp>
      <p:sp>
        <p:nvSpPr>
          <p:cNvPr id="78" name="Title Text"/>
          <p:cNvSpPr txBox="1"/>
          <p:nvPr>
            <p:ph type="title"/>
          </p:nvPr>
        </p:nvSpPr>
        <p:spPr>
          <a:prstGeom prst="rect">
            <a:avLst/>
          </a:prstGeom>
        </p:spPr>
        <p:txBody>
          <a:bodyPr/>
          <a:lstStyle/>
          <a:p>
            <a:pPr/>
            <a:r>
              <a:t>Title Text</a:t>
            </a:r>
          </a:p>
        </p:txBody>
      </p:sp>
      <p:sp>
        <p:nvSpPr>
          <p:cNvPr id="79" name="Body Level One…"/>
          <p:cNvSpPr txBox="1"/>
          <p:nvPr>
            <p:ph type="body" sz="half" idx="1"/>
          </p:nvPr>
        </p:nvSpPr>
        <p:spPr>
          <a:xfrm>
            <a:off x="6781800" y="2971800"/>
            <a:ext cx="5727700" cy="5524500"/>
          </a:xfrm>
          <a:prstGeom prst="rect">
            <a:avLst/>
          </a:prstGeom>
        </p:spPr>
        <p:txBody>
          <a:bodyPr/>
          <a:lstStyle>
            <a:lvl1pPr marL="368300" indent="-368300">
              <a:spcBef>
                <a:spcPts val="3200"/>
              </a:spcBef>
              <a:buSzPct val="30000"/>
              <a:buBlip>
                <a:blip r:embed="rId2"/>
              </a:buBlip>
              <a:defRPr sz="3000"/>
            </a:lvl1pPr>
            <a:lvl2pPr marL="736600" indent="-368300">
              <a:spcBef>
                <a:spcPts val="3200"/>
              </a:spcBef>
              <a:buSzPct val="30000"/>
              <a:buBlip>
                <a:blip r:embed="rId2"/>
              </a:buBlip>
              <a:defRPr sz="3000"/>
            </a:lvl2pPr>
            <a:lvl3pPr marL="1104900" indent="-368300">
              <a:spcBef>
                <a:spcPts val="3200"/>
              </a:spcBef>
              <a:buSzPct val="30000"/>
              <a:buBlip>
                <a:blip r:embed="rId2"/>
              </a:buBlip>
              <a:defRPr sz="3000"/>
            </a:lvl3pPr>
            <a:lvl4pPr marL="1473200" indent="-368300">
              <a:spcBef>
                <a:spcPts val="3200"/>
              </a:spcBef>
              <a:buSzPct val="30000"/>
              <a:buBlip>
                <a:blip r:embed="rId2"/>
              </a:buBlip>
              <a:defRPr sz="3000"/>
            </a:lvl4pPr>
            <a:lvl5pPr marL="1841500" indent="-368300">
              <a:spcBef>
                <a:spcPts val="3200"/>
              </a:spcBef>
              <a:buSzPct val="30000"/>
              <a:buBlip>
                <a:blip r:embed="rId2"/>
              </a:buBlip>
              <a:defRPr sz="3000"/>
            </a:lvl5pPr>
          </a:lstStyle>
          <a:p>
            <a:pPr/>
            <a:r>
              <a:t>Body Level One</a:t>
            </a:r>
          </a:p>
          <a:p>
            <a:pPr lvl="1"/>
            <a:r>
              <a:t>Body Level Two</a:t>
            </a:r>
          </a:p>
          <a:p>
            <a:pPr lvl="2"/>
            <a:r>
              <a:t>Body Level Three</a:t>
            </a:r>
          </a:p>
          <a:p>
            <a:pPr lvl="3"/>
            <a:r>
              <a:t>Body Level Four</a:t>
            </a:r>
          </a:p>
          <a:p>
            <a:pPr lvl="4"/>
            <a:r>
              <a:t>Body Level Five</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87"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95" name="Image"/>
          <p:cNvSpPr/>
          <p:nvPr>
            <p:ph type="pic" sz="quarter" idx="13"/>
          </p:nvPr>
        </p:nvSpPr>
        <p:spPr>
          <a:xfrm>
            <a:off x="6654800" y="977900"/>
            <a:ext cx="5727700" cy="3606800"/>
          </a:xfrm>
          <a:prstGeom prst="rect">
            <a:avLst/>
          </a:prstGeom>
          <a:ln w="9525">
            <a:round/>
          </a:ln>
        </p:spPr>
        <p:txBody>
          <a:bodyPr lIns="91439" tIns="45719" rIns="91439" bIns="45719" anchor="t">
            <a:noAutofit/>
          </a:bodyPr>
          <a:lstStyle/>
          <a:p>
            <a:pPr/>
          </a:p>
        </p:txBody>
      </p:sp>
      <p:sp>
        <p:nvSpPr>
          <p:cNvPr id="96" name="Image"/>
          <p:cNvSpPr/>
          <p:nvPr>
            <p:ph type="pic" sz="quarter" idx="14"/>
          </p:nvPr>
        </p:nvSpPr>
        <p:spPr>
          <a:xfrm>
            <a:off x="6654800" y="5003800"/>
            <a:ext cx="5727700" cy="3644900"/>
          </a:xfrm>
          <a:prstGeom prst="rect">
            <a:avLst/>
          </a:prstGeom>
          <a:ln w="9525">
            <a:round/>
          </a:ln>
        </p:spPr>
        <p:txBody>
          <a:bodyPr lIns="91439" tIns="45719" rIns="91439" bIns="45719" anchor="t">
            <a:noAutofit/>
          </a:bodyPr>
          <a:lstStyle/>
          <a:p>
            <a:pPr/>
          </a:p>
        </p:txBody>
      </p:sp>
      <p:sp>
        <p:nvSpPr>
          <p:cNvPr id="97" name="Image"/>
          <p:cNvSpPr/>
          <p:nvPr>
            <p:ph type="pic" sz="half" idx="15"/>
          </p:nvPr>
        </p:nvSpPr>
        <p:spPr>
          <a:xfrm>
            <a:off x="620619" y="975499"/>
            <a:ext cx="5575301" cy="7670801"/>
          </a:xfrm>
          <a:prstGeom prst="rect">
            <a:avLst/>
          </a:prstGeom>
          <a:ln w="9525">
            <a:round/>
          </a:ln>
        </p:spPr>
        <p:txBody>
          <a:bodyPr lIns="91439" tIns="45719" rIns="91439" bIns="45719" anchor="t">
            <a:noAutofit/>
          </a:bodyPr>
          <a:lstStyle/>
          <a:p>
            <a:pP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508000" y="977900"/>
            <a:ext cx="11988800" cy="778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508000" y="596900"/>
            <a:ext cx="119888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12166701" y="8763000"/>
            <a:ext cx="342901" cy="3683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transition xmlns:p14="http://schemas.microsoft.com/office/powerpoint/2010/main" spd="med" advClick="1"/>
  <p:txStyles>
    <p:titleStyle>
      <a:lvl1pPr marL="0" marR="0" indent="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1pPr>
      <a:lvl2pPr marL="0" marR="0" indent="22860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2pPr>
      <a:lvl3pPr marL="0" marR="0" indent="45720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3pPr>
      <a:lvl4pPr marL="0" marR="0" indent="68580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4pPr>
      <a:lvl5pPr marL="0" marR="0" indent="91440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5pPr>
      <a:lvl6pPr marL="0" marR="0" indent="114300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6pPr>
      <a:lvl7pPr marL="0" marR="0" indent="137160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7pPr>
      <a:lvl8pPr marL="0" marR="0" indent="160020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8pPr>
      <a:lvl9pPr marL="0" marR="0" indent="1828800" algn="l" defTabSz="584200" rtl="0" latinLnBrk="0">
        <a:lnSpc>
          <a:spcPct val="90000"/>
        </a:lnSpc>
        <a:spcBef>
          <a:spcPts val="0"/>
        </a:spcBef>
        <a:spcAft>
          <a:spcPts val="0"/>
        </a:spcAft>
        <a:buClrTx/>
        <a:buSzTx/>
        <a:buFontTx/>
        <a:buNone/>
        <a:tabLst/>
        <a:defRPr b="0" baseline="0" cap="all" i="0" spc="0" strike="noStrike" sz="6400" u="none">
          <a:ln>
            <a:noFill/>
          </a:ln>
          <a:solidFill>
            <a:srgbClr val="606060"/>
          </a:solidFill>
          <a:uFillTx/>
          <a:latin typeface="+mj-lt"/>
          <a:ea typeface="+mj-ea"/>
          <a:cs typeface="+mj-cs"/>
          <a:sym typeface="Gill Sans Light"/>
        </a:defRPr>
      </a:lvl9pPr>
    </p:titleStyle>
    <p:bodyStyle>
      <a:lvl1pPr marL="4191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1pPr>
      <a:lvl2pPr marL="8382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2pPr>
      <a:lvl3pPr marL="12573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3pPr>
      <a:lvl4pPr marL="16764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4pPr>
      <a:lvl5pPr marL="20955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5pPr>
      <a:lvl6pPr marL="25146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6pPr>
      <a:lvl7pPr marL="29337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7pPr>
      <a:lvl8pPr marL="33528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8pPr>
      <a:lvl9pPr marL="3771900" marR="0" indent="-419100" algn="l" defTabSz="584200" rtl="0" latinLnBrk="0">
        <a:lnSpc>
          <a:spcPct val="100000"/>
        </a:lnSpc>
        <a:spcBef>
          <a:spcPts val="4200"/>
        </a:spcBef>
        <a:spcAft>
          <a:spcPts val="0"/>
        </a:spcAft>
        <a:buClrTx/>
        <a:buSzPct val="30000"/>
        <a:buFontTx/>
        <a:buBlip>
          <a:blip r:embed="rId3"/>
        </a:buBlip>
        <a:tabLst/>
        <a:defRPr b="0" baseline="0" cap="none" i="0" spc="0" strike="noStrike" sz="3400" u="none">
          <a:ln>
            <a:noFill/>
          </a:ln>
          <a:solidFill>
            <a:srgbClr val="606060"/>
          </a:solidFill>
          <a:uFillTx/>
          <a:latin typeface="+mn-lt"/>
          <a:ea typeface="+mn-ea"/>
          <a:cs typeface="+mn-cs"/>
          <a:sym typeface="Gill Sans"/>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 Id="rId3" Type="http://schemas.openxmlformats.org/officeDocument/2006/relationships/hyperlink" Target="http://https://arxiv.org/pdf/1710.09829.pdf" TargetMode="Externa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 Id="rId3" Type="http://schemas.openxmlformats.org/officeDocument/2006/relationships/hyperlink" Target="http://https://papers.nips.cc/paper/4824-imagenet-classification-with-deep-convolutional-neural-networks.pdf" TargetMode="Externa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 Id="rId3" Type="http://schemas.openxmlformats.org/officeDocument/2006/relationships/hyperlink" Target="http://https://arxiv.org/abs/1703.06870" TargetMode="External"/><Relationship Id="rId4" Type="http://schemas.openxmlformats.org/officeDocument/2006/relationships/hyperlink" Target="http://https://arxiv.org/abs/1612.01105" TargetMode="External"/><Relationship Id="rId5" Type="http://schemas.openxmlformats.org/officeDocument/2006/relationships/hyperlink" Target="http://https://arxiv.org/abs/1701.01779" TargetMode="External"/><Relationship Id="rId6" Type="http://schemas.openxmlformats.org/officeDocument/2006/relationships/hyperlink" Target="http://https://arxiv.org/abs/1705.07750" TargetMode="Externa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jpeg"/><Relationship Id="rId3" Type="http://schemas.openxmlformats.org/officeDocument/2006/relationships/hyperlink" Target="http://https://openreview.net/pdf?id=S1NHaMW0b" TargetMode="Externa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Nuts &amp; bolts of image recognition"/>
          <p:cNvSpPr txBox="1"/>
          <p:nvPr>
            <p:ph type="ctrTitle"/>
          </p:nvPr>
        </p:nvSpPr>
        <p:spPr>
          <a:xfrm>
            <a:off x="165100" y="3009899"/>
            <a:ext cx="12674600" cy="2032001"/>
          </a:xfrm>
          <a:prstGeom prst="rect">
            <a:avLst/>
          </a:prstGeom>
        </p:spPr>
        <p:txBody>
          <a:bodyPr/>
          <a:lstStyle>
            <a:lvl1pPr>
              <a:defRPr sz="5400"/>
            </a:lvl1pPr>
          </a:lstStyle>
          <a:p>
            <a:pPr/>
            <a:r>
              <a:t>Nuts &amp; bolts of image recognition </a:t>
            </a:r>
          </a:p>
        </p:txBody>
      </p:sp>
      <p:sp>
        <p:nvSpPr>
          <p:cNvPr id="141" name="Janu Verma…"/>
          <p:cNvSpPr txBox="1"/>
          <p:nvPr>
            <p:ph type="subTitle" sz="quarter" idx="1"/>
          </p:nvPr>
        </p:nvSpPr>
        <p:spPr>
          <a:xfrm>
            <a:off x="508000" y="5562600"/>
            <a:ext cx="11988800" cy="2032000"/>
          </a:xfrm>
          <a:prstGeom prst="rect">
            <a:avLst/>
          </a:prstGeom>
        </p:spPr>
        <p:txBody>
          <a:bodyPr/>
          <a:lstStyle/>
          <a:p>
            <a:pPr defTabSz="373887">
              <a:defRPr sz="2880"/>
            </a:pPr>
            <a:r>
              <a:t>Janu Verma</a:t>
            </a:r>
          </a:p>
          <a:p>
            <a:pPr defTabSz="373887">
              <a:defRPr sz="2880"/>
            </a:pPr>
            <a:r>
              <a:t>Hike, New Delhi</a:t>
            </a:r>
          </a:p>
          <a:p>
            <a:pPr defTabSz="373887">
              <a:defRPr sz="2880"/>
            </a:pPr>
            <a:r>
              <a:t>@januverma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agr_img_rec1.jpg" descr="agr_img_rec1.jpg"/>
          <p:cNvPicPr>
            <a:picLocks noChangeAspect="1"/>
          </p:cNvPicPr>
          <p:nvPr/>
        </p:nvPicPr>
        <p:blipFill>
          <a:blip r:embed="rId2">
            <a:extLst/>
          </a:blip>
          <a:stretch>
            <a:fillRect/>
          </a:stretch>
        </p:blipFill>
        <p:spPr>
          <a:xfrm>
            <a:off x="673100" y="490690"/>
            <a:ext cx="11259982" cy="7037489"/>
          </a:xfrm>
          <a:prstGeom prst="rect">
            <a:avLst/>
          </a:prstGeom>
          <a:ln w="12700">
            <a:miter lim="400000"/>
          </a:ln>
        </p:spPr>
      </p:pic>
      <p:sp>
        <p:nvSpPr>
          <p:cNvPr id="164" name="Analyze photographs of suspicious spots on crop leaves and deliver early warnings for diseases such as wheat leaf rust"/>
          <p:cNvSpPr txBox="1"/>
          <p:nvPr/>
        </p:nvSpPr>
        <p:spPr>
          <a:xfrm>
            <a:off x="495300" y="7872538"/>
            <a:ext cx="12203460"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100"/>
            </a:lvl1pPr>
          </a:lstStyle>
          <a:p>
            <a:pPr/>
            <a:r>
              <a:t>Analyze photographs of suspicious spots on crop leaves and deliver early warnings for diseases such as wheat leaf rust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img_rec_radio1.jpg" descr="img_rec_radio1.jpg"/>
          <p:cNvPicPr>
            <a:picLocks noChangeAspect="1"/>
          </p:cNvPicPr>
          <p:nvPr/>
        </p:nvPicPr>
        <p:blipFill>
          <a:blip r:embed="rId2">
            <a:extLst/>
          </a:blip>
          <a:stretch>
            <a:fillRect/>
          </a:stretch>
        </p:blipFill>
        <p:spPr>
          <a:xfrm>
            <a:off x="459096" y="861354"/>
            <a:ext cx="11872604" cy="6678341"/>
          </a:xfrm>
          <a:prstGeom prst="rect">
            <a:avLst/>
          </a:prstGeom>
          <a:ln w="12700">
            <a:miter lim="400000"/>
          </a:ln>
        </p:spPr>
      </p:pic>
      <p:sp>
        <p:nvSpPr>
          <p:cNvPr id="167" name="Image recognition for radiology"/>
          <p:cNvSpPr txBox="1"/>
          <p:nvPr/>
        </p:nvSpPr>
        <p:spPr>
          <a:xfrm>
            <a:off x="2811499" y="7886698"/>
            <a:ext cx="593400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Image recognition for radiology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 name="picture-8.jpeg" descr="picture-8.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170" name="Deep Learning…"/>
          <p:cNvSpPr/>
          <p:nvPr/>
        </p:nvSpPr>
        <p:spPr>
          <a:xfrm>
            <a:off x="482600" y="730647"/>
            <a:ext cx="12128711" cy="819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Deep</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Learning</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Deep</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learning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has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seen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tremendous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success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in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past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few</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years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with</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State-of-The-Art</a:t>
            </a: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performance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in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many</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real-world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applications.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4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All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examples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mentioned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earlier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are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dominated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by</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deep</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learning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models.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But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training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decent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deep</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learning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model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requires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large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amount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of</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data.</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4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Success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of</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deep</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learning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can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be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attributed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to</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development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of</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great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computation</a:t>
            </a: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resources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(e.g.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nvidia,</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distributed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systems)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and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availability</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of</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huge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amount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of</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data</a:t>
            </a: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(Google).</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Deep</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learning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tools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existed,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but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data</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was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missing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to</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actualise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full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potential.</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Only</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big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companies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have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data</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large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enough</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for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deep</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learning.</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4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Again:</a:t>
            </a:r>
            <a:r>
              <a:rPr sz="2800">
                <a:solidFill>
                  <a:srgbClr val="727171"/>
                </a:solidFill>
                <a:latin typeface="Times New Roman"/>
                <a:ea typeface="Times New Roman"/>
                <a:cs typeface="Times New Roman"/>
                <a:sym typeface="Times New Roman"/>
              </a:rPr>
              <a:t> </a:t>
            </a:r>
            <a:r>
              <a:rPr i="1" sz="2800">
                <a:solidFill>
                  <a:srgbClr val="727171"/>
                </a:solidFill>
                <a:latin typeface="Times New Roman"/>
                <a:ea typeface="Times New Roman"/>
                <a:cs typeface="Times New Roman"/>
                <a:sym typeface="Times New Roman"/>
              </a:rPr>
              <a:t>Algorithms</a:t>
            </a:r>
            <a:r>
              <a:rPr i="1" sz="2800">
                <a:solidFill>
                  <a:srgbClr val="727171"/>
                </a:solidFill>
                <a:latin typeface="Times New Roman"/>
                <a:ea typeface="Times New Roman"/>
                <a:cs typeface="Times New Roman"/>
                <a:sym typeface="Times New Roman"/>
              </a:rPr>
              <a:t> </a:t>
            </a:r>
            <a:r>
              <a:rPr i="1" sz="2800">
                <a:solidFill>
                  <a:srgbClr val="727171"/>
                </a:solidFill>
                <a:latin typeface="Times New Roman"/>
                <a:ea typeface="Times New Roman"/>
                <a:cs typeface="Times New Roman"/>
                <a:sym typeface="Times New Roman"/>
              </a:rPr>
              <a:t>open,</a:t>
            </a:r>
            <a:r>
              <a:rPr i="1" sz="2800">
                <a:solidFill>
                  <a:srgbClr val="727171"/>
                </a:solidFill>
                <a:latin typeface="Times New Roman"/>
                <a:ea typeface="Times New Roman"/>
                <a:cs typeface="Times New Roman"/>
                <a:sym typeface="Times New Roman"/>
              </a:rPr>
              <a:t> </a:t>
            </a:r>
            <a:r>
              <a:rPr i="1" sz="2800">
                <a:solidFill>
                  <a:srgbClr val="727171"/>
                </a:solidFill>
                <a:latin typeface="Times New Roman"/>
                <a:ea typeface="Times New Roman"/>
                <a:cs typeface="Times New Roman"/>
                <a:sym typeface="Times New Roman"/>
              </a:rPr>
              <a:t>data</a:t>
            </a:r>
            <a:r>
              <a:rPr i="1" sz="2800">
                <a:solidFill>
                  <a:srgbClr val="727171"/>
                </a:solidFill>
                <a:latin typeface="Times New Roman"/>
                <a:ea typeface="Times New Roman"/>
                <a:cs typeface="Times New Roman"/>
                <a:sym typeface="Times New Roman"/>
              </a:rPr>
              <a:t> </a:t>
            </a:r>
            <a:r>
              <a:rPr i="1" sz="2800">
                <a:solidFill>
                  <a:srgbClr val="727171"/>
                </a:solidFill>
                <a:latin typeface="Times New Roman"/>
                <a:ea typeface="Times New Roman"/>
                <a:cs typeface="Times New Roman"/>
                <a:sym typeface="Times New Roman"/>
              </a:rPr>
              <a:t>proprietary.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Neural Networks"/>
          <p:cNvSpPr txBox="1"/>
          <p:nvPr>
            <p:ph type="title"/>
          </p:nvPr>
        </p:nvSpPr>
        <p:spPr>
          <a:xfrm>
            <a:off x="508000" y="596900"/>
            <a:ext cx="11607205" cy="1135361"/>
          </a:xfrm>
          <a:prstGeom prst="rect">
            <a:avLst/>
          </a:prstGeom>
        </p:spPr>
        <p:txBody>
          <a:bodyPr/>
          <a:lstStyle/>
          <a:p>
            <a:pPr/>
            <a:r>
              <a:t>Neural Networks</a:t>
            </a:r>
          </a:p>
        </p:txBody>
      </p:sp>
      <p:sp>
        <p:nvSpPr>
          <p:cNvPr id="173" name="Consists of layer of neurons (computational units).…"/>
          <p:cNvSpPr txBox="1"/>
          <p:nvPr>
            <p:ph type="body" idx="1"/>
          </p:nvPr>
        </p:nvSpPr>
        <p:spPr>
          <a:xfrm>
            <a:off x="317202" y="2606028"/>
            <a:ext cx="12556630" cy="6480375"/>
          </a:xfrm>
          <a:prstGeom prst="rect">
            <a:avLst/>
          </a:prstGeom>
        </p:spPr>
        <p:txBody>
          <a:bodyPr/>
          <a:lstStyle/>
          <a:p>
            <a:pPr>
              <a:buBlip>
                <a:blip r:embed="rId2"/>
              </a:buBlip>
            </a:pPr>
            <a:r>
              <a:t>Consists of layer of neurons (computational units). </a:t>
            </a:r>
          </a:p>
          <a:p>
            <a:pPr>
              <a:buBlip>
                <a:blip r:embed="rId2"/>
              </a:buBlip>
            </a:pPr>
            <a:r>
              <a:t>Information flows from one layer to another. </a:t>
            </a:r>
          </a:p>
          <a:p>
            <a:pPr>
              <a:buBlip>
                <a:blip r:embed="rId2"/>
              </a:buBlip>
            </a:pPr>
            <a:r>
              <a:t>Arranged as a network of layers and neurons. </a:t>
            </a:r>
          </a:p>
          <a:p>
            <a:pPr>
              <a:buBlip>
                <a:blip r:embed="rId2"/>
              </a:buBlip>
            </a:pPr>
            <a:r>
              <a:t>Essentially each neuron takes some inputs and applied a non-linear function on the linear combination of the inputs. </a:t>
            </a:r>
          </a:p>
          <a:p>
            <a:pPr>
              <a:buBlip>
                <a:blip r:embed="rId2"/>
              </a:buBlip>
            </a:pPr>
            <a:r>
              <a:t>If x1, x2, x3 are the inputs to the neuron, then the output of the neutron will be f(w1x1 + w2x2 + w3x3), where w’s are the weights that we want to learn. f is the non-linear activation function.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 name="Screen Shot 2019-02-23 at 9.58.46 AM.png" descr="Screen Shot 2019-02-23 at 9.58.46 AM.png"/>
          <p:cNvPicPr>
            <a:picLocks noChangeAspect="1"/>
          </p:cNvPicPr>
          <p:nvPr/>
        </p:nvPicPr>
        <p:blipFill>
          <a:blip r:embed="rId2">
            <a:extLst/>
          </a:blip>
          <a:stretch>
            <a:fillRect/>
          </a:stretch>
        </p:blipFill>
        <p:spPr>
          <a:xfrm>
            <a:off x="312659" y="2310565"/>
            <a:ext cx="12122333" cy="440138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Screen Shot 2019-02-22 at 11.03.25 PM.png" descr="Screen Shot 2019-02-22 at 11.03.25 PM.png"/>
          <p:cNvPicPr>
            <a:picLocks noChangeAspect="1"/>
          </p:cNvPicPr>
          <p:nvPr/>
        </p:nvPicPr>
        <p:blipFill>
          <a:blip r:embed="rId2">
            <a:extLst/>
          </a:blip>
          <a:stretch>
            <a:fillRect/>
          </a:stretch>
        </p:blipFill>
        <p:spPr>
          <a:xfrm>
            <a:off x="419881" y="1358631"/>
            <a:ext cx="11811867" cy="560731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Screen Shot 2019-02-22 at 11.06.07 PM.png" descr="Screen Shot 2019-02-22 at 11.06.07 PM.png"/>
          <p:cNvPicPr>
            <a:picLocks noChangeAspect="1"/>
          </p:cNvPicPr>
          <p:nvPr/>
        </p:nvPicPr>
        <p:blipFill>
          <a:blip r:embed="rId2">
            <a:extLst/>
          </a:blip>
          <a:stretch>
            <a:fillRect/>
          </a:stretch>
        </p:blipFill>
        <p:spPr>
          <a:xfrm>
            <a:off x="325238" y="4061008"/>
            <a:ext cx="12354324" cy="1365119"/>
          </a:xfrm>
          <a:prstGeom prst="rect">
            <a:avLst/>
          </a:prstGeom>
          <a:ln w="12700">
            <a:miter lim="400000"/>
          </a:ln>
        </p:spPr>
      </p:pic>
      <p:pic>
        <p:nvPicPr>
          <p:cNvPr id="180" name="Screen Shot 2019-02-22 at 11.07.23 PM.png" descr="Screen Shot 2019-02-22 at 11.07.23 PM.png"/>
          <p:cNvPicPr>
            <a:picLocks noChangeAspect="1"/>
          </p:cNvPicPr>
          <p:nvPr/>
        </p:nvPicPr>
        <p:blipFill>
          <a:blip r:embed="rId3">
            <a:extLst/>
          </a:blip>
          <a:stretch>
            <a:fillRect/>
          </a:stretch>
        </p:blipFill>
        <p:spPr>
          <a:xfrm>
            <a:off x="308492" y="2478658"/>
            <a:ext cx="8424974" cy="162341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CONVOLUTIONAL NEURAL NETWORKS"/>
          <p:cNvSpPr txBox="1"/>
          <p:nvPr>
            <p:ph type="title"/>
          </p:nvPr>
        </p:nvSpPr>
        <p:spPr>
          <a:xfrm>
            <a:off x="241300" y="596900"/>
            <a:ext cx="12164715" cy="1252191"/>
          </a:xfrm>
          <a:prstGeom prst="rect">
            <a:avLst/>
          </a:prstGeom>
        </p:spPr>
        <p:txBody>
          <a:bodyPr/>
          <a:lstStyle>
            <a:lvl1pPr>
              <a:lnSpc>
                <a:spcPts val="6100"/>
              </a:lnSpc>
              <a:defRPr cap="none" sz="5000">
                <a:solidFill>
                  <a:srgbClr val="727171"/>
                </a:solidFill>
                <a:latin typeface="Times New Roman"/>
                <a:ea typeface="Times New Roman"/>
                <a:cs typeface="Times New Roman"/>
                <a:sym typeface="Times New Roman"/>
              </a:defRPr>
            </a:lvl1pPr>
          </a:lstStyle>
          <a:p>
            <a:pPr>
              <a:defRPr sz="3800">
                <a:solidFill>
                  <a:srgbClr val="000000"/>
                </a:solidFill>
                <a:latin typeface="+mn-lt"/>
                <a:ea typeface="+mn-ea"/>
                <a:cs typeface="+mn-cs"/>
                <a:sym typeface="Gill Sans"/>
              </a:defRPr>
            </a:pPr>
            <a:r>
              <a:rPr sz="5000">
                <a:solidFill>
                  <a:srgbClr val="727171"/>
                </a:solidFill>
                <a:latin typeface="Times New Roman"/>
                <a:ea typeface="Times New Roman"/>
                <a:cs typeface="Times New Roman"/>
                <a:sym typeface="Times New Roman"/>
              </a:rPr>
              <a:t>CONVOLUTIONAL NEURAL NETWORKS</a:t>
            </a:r>
          </a:p>
        </p:txBody>
      </p:sp>
      <p:sp>
        <p:nvSpPr>
          <p:cNvPr id="183" name="CNNs were responsible for major breakthroughs in…"/>
          <p:cNvSpPr txBox="1"/>
          <p:nvPr>
            <p:ph type="body" idx="1"/>
          </p:nvPr>
        </p:nvSpPr>
        <p:spPr>
          <a:xfrm>
            <a:off x="332085" y="2610395"/>
            <a:ext cx="12164715" cy="6421389"/>
          </a:xfrm>
          <a:prstGeom prst="rect">
            <a:avLst/>
          </a:prstGeom>
        </p:spPr>
        <p:txBody>
          <a:bodyPr/>
          <a:lstStyle/>
          <a:p>
            <a:pPr>
              <a:buBlip>
                <a:blip r:embed="rId2"/>
              </a:buBlip>
            </a:pPr>
            <a:r>
              <a:rPr>
                <a:solidFill>
                  <a:srgbClr val="727171"/>
                </a:solidFill>
                <a:latin typeface="Times New Roman"/>
                <a:ea typeface="Times New Roman"/>
                <a:cs typeface="Times New Roman"/>
                <a:sym typeface="Times New Roman"/>
              </a:rPr>
              <a:t>CNNs were responsible for major breakthroughs in</a:t>
            </a:r>
          </a:p>
          <a:p>
            <a:pPr marL="0" indent="0">
              <a:lnSpc>
                <a:spcPts val="3900"/>
              </a:lnSpc>
              <a:spcBef>
                <a:spcPts val="0"/>
              </a:spcBef>
              <a:buSzTx/>
              <a:buNone/>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Image Classification. </a:t>
            </a:r>
            <a:endParaRPr sz="3400">
              <a:solidFill>
                <a:srgbClr val="727171"/>
              </a:solidFill>
              <a:latin typeface="Times New Roman"/>
              <a:ea typeface="Times New Roman"/>
              <a:cs typeface="Times New Roman"/>
              <a:sym typeface="Times New Roman"/>
            </a:endParaRPr>
          </a:p>
          <a:p>
            <a:pPr>
              <a:buBlip>
                <a:blip r:embed="rId2"/>
              </a:buBlip>
            </a:pPr>
            <a:r>
              <a:rPr>
                <a:solidFill>
                  <a:srgbClr val="727171"/>
                </a:solidFill>
                <a:latin typeface="Times New Roman"/>
                <a:ea typeface="Times New Roman"/>
                <a:cs typeface="Times New Roman"/>
                <a:sym typeface="Times New Roman"/>
              </a:rPr>
              <a:t>Core of most Computer Vision systems today, from Facebook’s</a:t>
            </a:r>
          </a:p>
          <a:p>
            <a:pPr marL="0" indent="0">
              <a:lnSpc>
                <a:spcPts val="3900"/>
              </a:lnSpc>
              <a:spcBef>
                <a:spcPts val="0"/>
              </a:spcBef>
              <a:buSzTx/>
              <a:buNone/>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automated photo tagging to self-driving cars.</a:t>
            </a:r>
            <a:endParaRPr sz="3400">
              <a:solidFill>
                <a:srgbClr val="727171"/>
              </a:solidFill>
              <a:latin typeface="Times New Roman"/>
              <a:ea typeface="Times New Roman"/>
              <a:cs typeface="Times New Roman"/>
              <a:sym typeface="Times New Roman"/>
            </a:endParaRPr>
          </a:p>
          <a:p>
            <a:pPr>
              <a:buBlip>
                <a:blip r:embed="rId2"/>
              </a:buBlip>
            </a:pPr>
            <a:r>
              <a:rPr>
                <a:solidFill>
                  <a:srgbClr val="727171"/>
                </a:solidFill>
                <a:latin typeface="Times New Roman"/>
                <a:ea typeface="Times New Roman"/>
                <a:cs typeface="Times New Roman"/>
                <a:sym typeface="Times New Roman"/>
              </a:rPr>
              <a:t>Also being applied to NLP problems like text classification.</a:t>
            </a:r>
          </a:p>
          <a:p>
            <a:pPr>
              <a:buBlip>
                <a:blip r:embed="rId2"/>
              </a:buBlip>
            </a:pPr>
            <a:r>
              <a:rPr>
                <a:solidFill>
                  <a:srgbClr val="727171"/>
                </a:solidFill>
                <a:latin typeface="Times New Roman"/>
                <a:ea typeface="Times New Roman"/>
                <a:cs typeface="Times New Roman"/>
                <a:sym typeface="Times New Roman"/>
              </a:rPr>
              <a:t>A CNN comprises of many </a:t>
            </a:r>
            <a:r>
              <a:rPr i="1">
                <a:solidFill>
                  <a:srgbClr val="727171"/>
                </a:solidFill>
                <a:latin typeface="Times New Roman"/>
                <a:ea typeface="Times New Roman"/>
                <a:cs typeface="Times New Roman"/>
                <a:sym typeface="Times New Roman"/>
              </a:rPr>
              <a:t>convolutional layers </a:t>
            </a:r>
            <a:r>
              <a:rPr>
                <a:solidFill>
                  <a:srgbClr val="727171"/>
                </a:solidFill>
                <a:latin typeface="Times New Roman"/>
                <a:ea typeface="Times New Roman"/>
                <a:cs typeface="Times New Roman"/>
                <a:sym typeface="Times New Roman"/>
              </a:rPr>
              <a:t>which perform a</a:t>
            </a:r>
          </a:p>
          <a:p>
            <a:pPr marL="0" indent="0">
              <a:lnSpc>
                <a:spcPts val="3900"/>
              </a:lnSpc>
              <a:spcBef>
                <a:spcPts val="0"/>
              </a:spcBef>
              <a:buSzTx/>
              <a:buNone/>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convolution </a:t>
            </a:r>
            <a:r>
              <a:rPr sz="3400">
                <a:solidFill>
                  <a:srgbClr val="727171"/>
                </a:solidFill>
                <a:latin typeface="Times New Roman"/>
                <a:ea typeface="Times New Roman"/>
                <a:cs typeface="Times New Roman"/>
                <a:sym typeface="Times New Roman"/>
              </a:rPr>
              <a:t>’ operation on the previous layer instead of a ‘</a:t>
            </a:r>
            <a:r>
              <a:rPr i="1" sz="3400">
                <a:solidFill>
                  <a:srgbClr val="727171"/>
                </a:solidFill>
                <a:latin typeface="Times New Roman"/>
                <a:ea typeface="Times New Roman"/>
                <a:cs typeface="Times New Roman"/>
                <a:sym typeface="Times New Roman"/>
              </a:rPr>
              <a:t>feed-</a:t>
            </a:r>
          </a:p>
          <a:p>
            <a:pPr marL="0" indent="0">
              <a:lnSpc>
                <a:spcPts val="3900"/>
              </a:lnSpc>
              <a:spcBef>
                <a:spcPts val="0"/>
              </a:spcBef>
              <a:buSzTx/>
              <a:buNone/>
              <a:defRPr sz="4200">
                <a:solidFill>
                  <a:srgbClr val="000000"/>
                </a:solidFill>
              </a:defRPr>
            </a:pP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forward </a:t>
            </a:r>
            <a:r>
              <a:rPr sz="3400">
                <a:solidFill>
                  <a:srgbClr val="727171"/>
                </a:solidFill>
                <a:latin typeface="Times New Roman"/>
                <a:ea typeface="Times New Roman"/>
                <a:cs typeface="Times New Roman"/>
                <a:sym typeface="Times New Roman"/>
              </a:rPr>
              <a:t>’</a:t>
            </a:r>
          </a:p>
          <a:p>
            <a:pPr marL="0" indent="0">
              <a:lnSpc>
                <a:spcPts val="1000"/>
              </a:lnSpc>
              <a:spcBef>
                <a:spcPts val="0"/>
              </a:spcBef>
              <a:buSzTx/>
              <a:buNone/>
              <a:defRPr sz="4200">
                <a:solidFill>
                  <a:srgbClr val="000000"/>
                </a:solidFill>
              </a:defRPr>
            </a:pPr>
            <a:endParaRPr sz="3400">
              <a:solidFill>
                <a:srgbClr val="727171"/>
              </a:solidFill>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A convolution can be though of as a sliding window function applied…"/>
          <p:cNvSpPr txBox="1"/>
          <p:nvPr/>
        </p:nvSpPr>
        <p:spPr>
          <a:xfrm>
            <a:off x="215899" y="633692"/>
            <a:ext cx="12896889" cy="11456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ts val="4100"/>
              </a:lnSpc>
              <a:defRPr sz="4200">
                <a:solidFill>
                  <a:srgbClr val="000000"/>
                </a:solidFill>
              </a:defRPr>
            </a:pPr>
            <a:r>
              <a:rPr sz="3600">
                <a:solidFill>
                  <a:srgbClr val="727171"/>
                </a:solidFill>
                <a:latin typeface="Times New Roman"/>
                <a:ea typeface="Times New Roman"/>
                <a:cs typeface="Times New Roman"/>
                <a:sym typeface="Times New Roman"/>
              </a:rPr>
              <a:t>A convolution can be though of as a sliding window function applied</a:t>
            </a:r>
          </a:p>
          <a:p>
            <a:pPr algn="l" defTabSz="457200">
              <a:lnSpc>
                <a:spcPts val="4100"/>
              </a:lnSpc>
              <a:tabLst>
                <a:tab pos="5257800" algn="l"/>
              </a:tabLst>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to a matrix</a:t>
            </a:r>
          </a:p>
        </p:txBody>
      </p:sp>
      <p:pic>
        <p:nvPicPr>
          <p:cNvPr id="186" name="convolution.gif" descr="convolution.gif"/>
          <p:cNvPicPr>
            <a:picLocks noChangeAspect="0"/>
          </p:cNvPicPr>
          <p:nvPr/>
        </p:nvPicPr>
        <p:blipFill>
          <a:blip r:embed="rId2">
            <a:extLst/>
          </a:blip>
          <a:stretch>
            <a:fillRect/>
          </a:stretch>
        </p:blipFill>
        <p:spPr>
          <a:xfrm>
            <a:off x="1216521" y="1838844"/>
            <a:ext cx="10011966" cy="7309117"/>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picture-12.jpeg" descr="picture-12.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189" name="cf: Denny Britz, WildML"/>
          <p:cNvSpPr/>
          <p:nvPr/>
        </p:nvSpPr>
        <p:spPr>
          <a:xfrm>
            <a:off x="3949700" y="8368703"/>
            <a:ext cx="4786758" cy="52573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4100"/>
              </a:lnSpc>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cf:</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Denny</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Britz,</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WildML</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 name="picture-1.jpeg" descr="picture-1.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144" name="About Me…"/>
          <p:cNvSpPr/>
          <p:nvPr/>
        </p:nvSpPr>
        <p:spPr>
          <a:xfrm>
            <a:off x="457200" y="702866"/>
            <a:ext cx="11728971" cy="8509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58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About</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Me</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000"/>
              </a:lnSpc>
              <a:defRPr sz="4200">
                <a:solidFill>
                  <a:srgbClr val="000000"/>
                </a:solidFill>
              </a:defRPr>
            </a:pP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Sr.</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Machine</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Learning</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Scientist</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at</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Hike,</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New</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Delhi</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deep</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learning,</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recommendation</a:t>
            </a:r>
          </a:p>
          <a:p>
            <a:pPr algn="l">
              <a:lnSpc>
                <a:spcPts val="3000"/>
              </a:lnSpc>
              <a:defRPr sz="4200">
                <a:solidFill>
                  <a:srgbClr val="000000"/>
                </a:solidFill>
              </a:defRPr>
            </a:pP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systems,</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NLP,</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network</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analysis.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3000"/>
              </a:lnSpc>
              <a:defRPr sz="4200">
                <a:solidFill>
                  <a:srgbClr val="000000"/>
                </a:solidFill>
              </a:defRPr>
            </a:pP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Previously</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defTabSz="457200">
              <a:lnSpc>
                <a:spcPts val="3000"/>
              </a:lnSpc>
              <a:tabLst>
                <a:tab pos="1752600" algn="l"/>
              </a:tabLst>
              <a:defRPr sz="4200">
                <a:solidFill>
                  <a:srgbClr val="000000"/>
                </a:solidFill>
              </a:defRPr>
            </a:pP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IBM</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Research,</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New</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York</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defTabSz="457200">
              <a:lnSpc>
                <a:spcPts val="3000"/>
              </a:lnSpc>
              <a:tabLst>
                <a:tab pos="1752600" algn="l"/>
              </a:tabLst>
              <a:defRPr sz="4200">
                <a:solidFill>
                  <a:srgbClr val="000000"/>
                </a:solidFill>
              </a:defRPr>
            </a:pP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Cornell</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University</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defTabSz="457200">
              <a:lnSpc>
                <a:spcPts val="3000"/>
              </a:lnSpc>
              <a:tabLst>
                <a:tab pos="1752600" algn="l"/>
              </a:tabLst>
              <a:defRPr sz="4200">
                <a:solidFill>
                  <a:srgbClr val="000000"/>
                </a:solidFill>
              </a:defRPr>
            </a:pP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Kansas</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State</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University</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defTabSz="457200">
              <a:lnSpc>
                <a:spcPts val="3000"/>
              </a:lnSpc>
              <a:tabLst>
                <a:tab pos="1752600" algn="l"/>
              </a:tabLst>
              <a:defRPr sz="4200">
                <a:solidFill>
                  <a:srgbClr val="000000"/>
                </a:solidFill>
              </a:defRPr>
            </a:pP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Cambridge</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University</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defTabSz="457200">
              <a:lnSpc>
                <a:spcPts val="3000"/>
              </a:lnSpc>
              <a:tabLst>
                <a:tab pos="1752600" algn="l"/>
              </a:tabLst>
              <a:defRPr sz="4200">
                <a:solidFill>
                  <a:srgbClr val="000000"/>
                </a:solidFill>
              </a:defRPr>
            </a:pP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Researcher</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in</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machine</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learning</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data</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visualization,</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and</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mathematics.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defTabSz="457200">
              <a:lnSpc>
                <a:spcPts val="3000"/>
              </a:lnSpc>
              <a:tabLst>
                <a:tab pos="1752600" algn="l"/>
              </a:tabLst>
              <a:defRPr sz="4200">
                <a:solidFill>
                  <a:srgbClr val="000000"/>
                </a:solidFill>
              </a:defRPr>
            </a:pP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Public</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Speaking,</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Teaching</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ML</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and</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data</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science.</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defTabSz="457200">
              <a:lnSpc>
                <a:spcPts val="3000"/>
              </a:lnSpc>
              <a:tabLst>
                <a:tab pos="1752600" algn="l"/>
              </a:tabLst>
              <a:defRPr sz="4200">
                <a:solidFill>
                  <a:srgbClr val="000000"/>
                </a:solidFill>
              </a:defRPr>
            </a:pP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Advise</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Startups</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on</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ML,</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data</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science,</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and</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hiring</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&amp;</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team</a:t>
            </a:r>
            <a:r>
              <a:rPr sz="2600">
                <a:solidFill>
                  <a:srgbClr val="727171"/>
                </a:solidFill>
                <a:latin typeface="Times New Roman"/>
                <a:ea typeface="Times New Roman"/>
                <a:cs typeface="Times New Roman"/>
                <a:sym typeface="Times New Roman"/>
              </a:rPr>
              <a:t> </a:t>
            </a:r>
            <a:r>
              <a:rPr sz="2600">
                <a:solidFill>
                  <a:srgbClr val="727171"/>
                </a:solidFill>
                <a:latin typeface="Times New Roman"/>
                <a:ea typeface="Times New Roman"/>
                <a:cs typeface="Times New Roman"/>
                <a:sym typeface="Times New Roman"/>
              </a:rPr>
              <a:t>building.</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 name="picture-13.jpeg" descr="picture-13.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192" name="Edge detection by convolutions"/>
          <p:cNvSpPr/>
          <p:nvPr/>
        </p:nvSpPr>
        <p:spPr>
          <a:xfrm>
            <a:off x="3073400" y="1155104"/>
            <a:ext cx="5904285" cy="52573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4100"/>
              </a:lnSpc>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Edge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detection</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by</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convolutions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picture-14.jpeg" descr="picture-14.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195" name="CNN…"/>
          <p:cNvSpPr/>
          <p:nvPr/>
        </p:nvSpPr>
        <p:spPr>
          <a:xfrm>
            <a:off x="304800" y="857647"/>
            <a:ext cx="12206834" cy="7988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CNN</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800"/>
              </a:lnSpc>
              <a:defRPr sz="4200">
                <a:solidFill>
                  <a:srgbClr val="000000"/>
                </a:solidFill>
              </a:defRPr>
            </a:pPr>
          </a:p>
          <a:p>
            <a:pPr algn="l" defTabSz="457200">
              <a:lnSpc>
                <a:spcPts val="3200"/>
              </a:lnSpc>
              <a:tabLst>
                <a:tab pos="381000" algn="l"/>
              </a:tabLst>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CNNs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are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basically</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just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several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layers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of</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convolutions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with</a:t>
            </a:r>
            <a:r>
              <a:rPr sz="2800">
                <a:solidFill>
                  <a:srgbClr val="727171"/>
                </a:solidFill>
                <a:latin typeface="Times New Roman"/>
                <a:ea typeface="Times New Roman"/>
                <a:cs typeface="Times New Roman"/>
                <a:sym typeface="Times New Roman"/>
              </a:rPr>
              <a:t> </a:t>
            </a:r>
            <a:r>
              <a:rPr i="1" sz="2800">
                <a:solidFill>
                  <a:srgbClr val="727171"/>
                </a:solidFill>
                <a:latin typeface="Times New Roman"/>
                <a:ea typeface="Times New Roman"/>
                <a:cs typeface="Times New Roman"/>
                <a:sym typeface="Times New Roman"/>
              </a:rPr>
              <a:t>nonlinear</a:t>
            </a:r>
            <a:r>
              <a:rPr i="1" sz="2800">
                <a:solidFill>
                  <a:srgbClr val="727171"/>
                </a:solidFill>
                <a:latin typeface="Times New Roman"/>
                <a:ea typeface="Times New Roman"/>
                <a:cs typeface="Times New Roman"/>
                <a:sym typeface="Times New Roman"/>
              </a:rPr>
              <a:t> </a:t>
            </a:r>
            <a:r>
              <a:rPr i="1" sz="2800">
                <a:solidFill>
                  <a:srgbClr val="727171"/>
                </a:solidFill>
                <a:latin typeface="Times New Roman"/>
                <a:ea typeface="Times New Roman"/>
                <a:cs typeface="Times New Roman"/>
                <a:sym typeface="Times New Roman"/>
              </a:rPr>
              <a:t>activation</a:t>
            </a:r>
          </a:p>
          <a:p>
            <a:pPr algn="l">
              <a:lnSpc>
                <a:spcPts val="0"/>
              </a:lnSpc>
              <a:defRPr sz="4200">
                <a:solidFill>
                  <a:srgbClr val="000000"/>
                </a:solidFill>
              </a:defRPr>
            </a:pPr>
          </a:p>
          <a:p>
            <a:pPr algn="l" defTabSz="457200">
              <a:lnSpc>
                <a:spcPts val="3200"/>
              </a:lnSpc>
              <a:tabLst>
                <a:tab pos="381000" algn="l"/>
              </a:tabLst>
              <a:defRPr sz="4200">
                <a:solidFill>
                  <a:srgbClr val="000000"/>
                </a:solidFill>
              </a:defRPr>
            </a:pPr>
            <a:r>
              <a:rPr i="1" sz="2800">
                <a:solidFill>
                  <a:srgbClr val="727171"/>
                </a:solidFill>
                <a:latin typeface="Times New Roman"/>
                <a:ea typeface="Times New Roman"/>
                <a:cs typeface="Times New Roman"/>
                <a:sym typeface="Times New Roman"/>
              </a:rPr>
              <a:t>	</a:t>
            </a:r>
            <a:r>
              <a:rPr i="1" sz="2800">
                <a:solidFill>
                  <a:srgbClr val="727171"/>
                </a:solidFill>
                <a:latin typeface="Times New Roman"/>
                <a:ea typeface="Times New Roman"/>
                <a:cs typeface="Times New Roman"/>
                <a:sym typeface="Times New Roman"/>
              </a:rPr>
              <a:t>functions</a:t>
            </a:r>
            <a:r>
              <a:rPr i="1"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like</a:t>
            </a:r>
            <a:r>
              <a:rPr sz="2800">
                <a:solidFill>
                  <a:srgbClr val="727171"/>
                </a:solidFill>
                <a:latin typeface="Times New Roman"/>
                <a:ea typeface="Times New Roman"/>
                <a:cs typeface="Times New Roman"/>
                <a:sym typeface="Times New Roman"/>
              </a:rPr>
              <a:t> </a:t>
            </a:r>
            <a:r>
              <a:rPr sz="2800">
                <a:solidFill>
                  <a:srgbClr val="2B2B2B"/>
                </a:solidFill>
                <a:latin typeface="Times New Roman"/>
                <a:ea typeface="Times New Roman"/>
                <a:cs typeface="Times New Roman"/>
                <a:sym typeface="Times New Roman"/>
              </a:rPr>
              <a:t>ReLU</a:t>
            </a:r>
            <a:r>
              <a:rPr sz="2800">
                <a:solidFill>
                  <a:srgbClr val="2B2B2B"/>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or</a:t>
            </a:r>
            <a:r>
              <a:rPr sz="2800">
                <a:solidFill>
                  <a:srgbClr val="727171"/>
                </a:solidFill>
                <a:latin typeface="Times New Roman"/>
                <a:ea typeface="Times New Roman"/>
                <a:cs typeface="Times New Roman"/>
                <a:sym typeface="Times New Roman"/>
              </a:rPr>
              <a:t> </a:t>
            </a:r>
            <a:r>
              <a:rPr sz="2800">
                <a:solidFill>
                  <a:srgbClr val="2B2B2B"/>
                </a:solidFill>
                <a:latin typeface="Times New Roman"/>
                <a:ea typeface="Times New Roman"/>
                <a:cs typeface="Times New Roman"/>
                <a:sym typeface="Times New Roman"/>
              </a:rPr>
              <a:t>tanh</a:t>
            </a:r>
            <a:r>
              <a:rPr sz="2800">
                <a:solidFill>
                  <a:srgbClr val="2B2B2B"/>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applied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to</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results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defTabSz="457200">
              <a:lnSpc>
                <a:spcPts val="3200"/>
              </a:lnSpc>
              <a:tabLst>
                <a:tab pos="381000" algn="l"/>
              </a:tabLst>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Traditional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feed-forward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networks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each</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input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neuron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to</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each</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output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neuron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in</a:t>
            </a:r>
          </a:p>
          <a:p>
            <a:pPr algn="l">
              <a:lnSpc>
                <a:spcPts val="0"/>
              </a:lnSpc>
              <a:defRPr sz="4200">
                <a:solidFill>
                  <a:srgbClr val="000000"/>
                </a:solidFill>
              </a:defRPr>
            </a:pPr>
          </a:p>
          <a:p>
            <a:pPr algn="l" defTabSz="457200">
              <a:lnSpc>
                <a:spcPts val="3200"/>
              </a:lnSpc>
              <a:tabLst>
                <a:tab pos="381000" algn="l"/>
              </a:tabLst>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next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layer.</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500"/>
              </a:lnSpc>
              <a:defRPr sz="4200">
                <a:solidFill>
                  <a:srgbClr val="000000"/>
                </a:solidFill>
              </a:defRPr>
            </a:pPr>
          </a:p>
          <a:p>
            <a:pPr algn="l" defTabSz="457200">
              <a:lnSpc>
                <a:spcPts val="3200"/>
              </a:lnSpc>
              <a:tabLst>
                <a:tab pos="381000" algn="l"/>
              </a:tabLst>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CNNs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Convolutions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over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input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layer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to</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compute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output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500"/>
              </a:lnSpc>
              <a:defRPr sz="4200">
                <a:solidFill>
                  <a:srgbClr val="000000"/>
                </a:solidFill>
              </a:defRPr>
            </a:pPr>
          </a:p>
          <a:p>
            <a:pPr algn="l" defTabSz="457200">
              <a:lnSpc>
                <a:spcPts val="3200"/>
              </a:lnSpc>
              <a:tabLst>
                <a:tab pos="381000" algn="l"/>
              </a:tabLst>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Local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connections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each</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region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of</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input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is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connected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to</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neuron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in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the</a:t>
            </a:r>
          </a:p>
          <a:p>
            <a:pPr algn="l">
              <a:lnSpc>
                <a:spcPts val="0"/>
              </a:lnSpc>
              <a:defRPr sz="4200">
                <a:solidFill>
                  <a:srgbClr val="000000"/>
                </a:solidFill>
              </a:defRPr>
            </a:pPr>
          </a:p>
          <a:p>
            <a:pPr algn="l" defTabSz="457200">
              <a:lnSpc>
                <a:spcPts val="3200"/>
              </a:lnSpc>
              <a:tabLst>
                <a:tab pos="381000" algn="l"/>
              </a:tabLst>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output.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defTabSz="457200">
              <a:lnSpc>
                <a:spcPts val="3200"/>
              </a:lnSpc>
              <a:tabLst>
                <a:tab pos="381000" algn="l"/>
              </a:tabLst>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Each</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layer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applies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different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filters,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typically</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hundreds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thousands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like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ones</a:t>
            </a:r>
          </a:p>
          <a:p>
            <a:pPr algn="l">
              <a:lnSpc>
                <a:spcPts val="0"/>
              </a:lnSpc>
              <a:defRPr sz="4200">
                <a:solidFill>
                  <a:srgbClr val="000000"/>
                </a:solidFill>
              </a:defRPr>
            </a:pPr>
          </a:p>
          <a:p>
            <a:pPr algn="l" defTabSz="457200">
              <a:lnSpc>
                <a:spcPts val="3200"/>
              </a:lnSpc>
              <a:tabLst>
                <a:tab pos="381000" algn="l"/>
              </a:tabLst>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showed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above,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and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combines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their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results.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500"/>
              </a:lnSpc>
              <a:defRPr sz="4200">
                <a:solidFill>
                  <a:srgbClr val="000000"/>
                </a:solidFill>
              </a:defRPr>
            </a:pPr>
          </a:p>
          <a:p>
            <a:pPr algn="l" defTabSz="457200">
              <a:lnSpc>
                <a:spcPts val="3200"/>
              </a:lnSpc>
              <a:tabLst>
                <a:tab pos="381000" algn="l"/>
              </a:tabLst>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Also</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pooling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layers.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7" name="picture-15.jpeg" descr="picture-15.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198" name="Let’s say you want to classify whether or not there’s an elephant in…"/>
          <p:cNvSpPr/>
          <p:nvPr/>
        </p:nvSpPr>
        <p:spPr>
          <a:xfrm>
            <a:off x="25400" y="1536103"/>
            <a:ext cx="12883468" cy="6159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4100"/>
              </a:lnSpc>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Let’s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say</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you</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want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to</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classify</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whether</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or</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not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there’s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an</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elephant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in</a:t>
            </a:r>
          </a:p>
          <a:p>
            <a:pPr algn="l">
              <a:lnSpc>
                <a:spcPts val="700"/>
              </a:lnSpc>
              <a:defRPr sz="4200">
                <a:solidFill>
                  <a:srgbClr val="000000"/>
                </a:solidFill>
              </a:defRPr>
            </a:pPr>
          </a:p>
          <a:p>
            <a:pPr algn="l">
              <a:lnSpc>
                <a:spcPts val="4100"/>
              </a:lnSpc>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an</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image.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Because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you</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are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sliding</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your</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filters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over</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the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whole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image</a:t>
            </a:r>
          </a:p>
          <a:p>
            <a:pPr algn="l">
              <a:lnSpc>
                <a:spcPts val="700"/>
              </a:lnSpc>
              <a:defRPr sz="4200">
                <a:solidFill>
                  <a:srgbClr val="000000"/>
                </a:solidFill>
              </a:defRPr>
            </a:pPr>
          </a:p>
          <a:p>
            <a:pPr algn="l" defTabSz="457200">
              <a:lnSpc>
                <a:spcPts val="4100"/>
              </a:lnSpc>
              <a:tabLst>
                <a:tab pos="711200" algn="l"/>
              </a:tabLst>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you</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don’t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really</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care</a:t>
            </a:r>
            <a:r>
              <a:rPr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where</a:t>
            </a:r>
            <a:r>
              <a:rPr i="1"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the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elephant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occurs.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In</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practice,</a:t>
            </a:r>
          </a:p>
          <a:p>
            <a:pPr algn="l">
              <a:lnSpc>
                <a:spcPts val="700"/>
              </a:lnSpc>
              <a:defRPr sz="4200">
                <a:solidFill>
                  <a:srgbClr val="000000"/>
                </a:solidFill>
              </a:defRPr>
            </a:pPr>
          </a:p>
          <a:p>
            <a:pPr algn="l">
              <a:lnSpc>
                <a:spcPts val="4100"/>
              </a:lnSpc>
              <a:defRPr sz="4200">
                <a:solidFill>
                  <a:srgbClr val="000000"/>
                </a:solidFill>
              </a:defRPr>
            </a:pP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pooling</a:t>
            </a:r>
            <a:r>
              <a:rPr i="1"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also</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gives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you</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invariance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to</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translation,</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rotation</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and</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scaling,</a:t>
            </a:r>
          </a:p>
          <a:p>
            <a:pPr algn="l">
              <a:lnSpc>
                <a:spcPts val="800"/>
              </a:lnSpc>
              <a:defRPr sz="4200">
                <a:solidFill>
                  <a:srgbClr val="000000"/>
                </a:solidFill>
              </a:defRPr>
            </a:pPr>
          </a:p>
          <a:p>
            <a:pPr algn="l" defTabSz="457200">
              <a:lnSpc>
                <a:spcPts val="4100"/>
              </a:lnSpc>
              <a:tabLst>
                <a:tab pos="1130300" algn="l"/>
              </a:tabLst>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but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more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on</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that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later.</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The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second</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key</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aspect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is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(local)</a:t>
            </a:r>
          </a:p>
          <a:p>
            <a:pPr algn="l">
              <a:lnSpc>
                <a:spcPts val="700"/>
              </a:lnSpc>
              <a:defRPr sz="4200">
                <a:solidFill>
                  <a:srgbClr val="000000"/>
                </a:solidFill>
              </a:defRPr>
            </a:pPr>
          </a:p>
          <a:p>
            <a:pPr algn="l">
              <a:lnSpc>
                <a:spcPts val="4100"/>
              </a:lnSpc>
              <a:defRPr sz="4200">
                <a:solidFill>
                  <a:srgbClr val="000000"/>
                </a:solidFill>
              </a:defRPr>
            </a:pP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compositionality</a:t>
            </a:r>
            <a:r>
              <a:rPr i="1"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Each</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filter</a:t>
            </a:r>
            <a:r>
              <a:rPr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composes</a:t>
            </a:r>
            <a:r>
              <a:rPr i="1"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local</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patch</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of</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lower-level</a:t>
            </a:r>
          </a:p>
          <a:p>
            <a:pPr algn="l">
              <a:lnSpc>
                <a:spcPts val="700"/>
              </a:lnSpc>
              <a:defRPr sz="4200">
                <a:solidFill>
                  <a:srgbClr val="000000"/>
                </a:solidFill>
              </a:defRPr>
            </a:pPr>
          </a:p>
          <a:p>
            <a:pPr algn="l">
              <a:lnSpc>
                <a:spcPts val="4100"/>
              </a:lnSpc>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features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into</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higher-level</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representation.</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That’s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why</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CNNs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are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so</a:t>
            </a:r>
          </a:p>
          <a:p>
            <a:pPr algn="l">
              <a:lnSpc>
                <a:spcPts val="700"/>
              </a:lnSpc>
              <a:defRPr sz="4200">
                <a:solidFill>
                  <a:srgbClr val="000000"/>
                </a:solidFill>
              </a:defRPr>
            </a:pPr>
          </a:p>
          <a:p>
            <a:pPr algn="l">
              <a:lnSpc>
                <a:spcPts val="4100"/>
              </a:lnSpc>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powerful</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in</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Computer</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Vision.</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It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makes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intuitive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sense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that</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you</a:t>
            </a:r>
          </a:p>
          <a:p>
            <a:pPr algn="l">
              <a:lnSpc>
                <a:spcPts val="700"/>
              </a:lnSpc>
              <a:defRPr sz="4200">
                <a:solidFill>
                  <a:srgbClr val="000000"/>
                </a:solidFill>
              </a:defRPr>
            </a:pPr>
          </a:p>
          <a:p>
            <a:pPr algn="l">
              <a:lnSpc>
                <a:spcPts val="4100"/>
              </a:lnSpc>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build</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edges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from</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pixels,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shapes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from</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edges,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and</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more</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complex</a:t>
            </a:r>
          </a:p>
          <a:p>
            <a:pPr algn="l">
              <a:lnSpc>
                <a:spcPts val="800"/>
              </a:lnSpc>
              <a:defRPr sz="4200">
                <a:solidFill>
                  <a:srgbClr val="000000"/>
                </a:solidFill>
              </a:defRPr>
            </a:pPr>
          </a:p>
          <a:p>
            <a:pPr algn="l" defTabSz="457200">
              <a:lnSpc>
                <a:spcPts val="4100"/>
              </a:lnSpc>
              <a:tabLst>
                <a:tab pos="4292600" algn="l"/>
              </a:tabLst>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objects</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from</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shapes.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0" name="picture-16.jpeg" descr="picture-16.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01" name="A typical convolutional neural network"/>
          <p:cNvSpPr/>
          <p:nvPr/>
        </p:nvSpPr>
        <p:spPr>
          <a:xfrm>
            <a:off x="2997200" y="7289203"/>
            <a:ext cx="7300469" cy="52573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4100"/>
              </a:lnSpc>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A</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typical</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convolutional</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neural</a:t>
            </a: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network</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Feed-forward nets for images"/>
          <p:cNvSpPr txBox="1"/>
          <p:nvPr>
            <p:ph type="title"/>
          </p:nvPr>
        </p:nvSpPr>
        <p:spPr>
          <a:xfrm>
            <a:off x="508000" y="596900"/>
            <a:ext cx="10963226" cy="1257303"/>
          </a:xfrm>
          <a:prstGeom prst="rect">
            <a:avLst/>
          </a:prstGeom>
        </p:spPr>
        <p:txBody>
          <a:bodyPr/>
          <a:lstStyle>
            <a:lvl1pPr defTabSz="502412">
              <a:defRPr sz="5504"/>
            </a:lvl1pPr>
          </a:lstStyle>
          <a:p>
            <a:pPr/>
            <a:r>
              <a:t>Feed-forward nets for images</a:t>
            </a:r>
          </a:p>
        </p:txBody>
      </p:sp>
      <p:sp>
        <p:nvSpPr>
          <p:cNvPr id="204" name="Regular feed-forward neural nets don’t scale well to the images.…"/>
          <p:cNvSpPr txBox="1"/>
          <p:nvPr>
            <p:ph type="body" idx="1"/>
          </p:nvPr>
        </p:nvSpPr>
        <p:spPr>
          <a:xfrm>
            <a:off x="381000" y="2666999"/>
            <a:ext cx="11988800" cy="5727701"/>
          </a:xfrm>
          <a:prstGeom prst="rect">
            <a:avLst/>
          </a:prstGeom>
        </p:spPr>
        <p:txBody>
          <a:bodyPr/>
          <a:lstStyle/>
          <a:p>
            <a:pPr marL="352043" indent="-352043" defTabSz="490727">
              <a:spcBef>
                <a:spcPts val="3500"/>
              </a:spcBef>
              <a:buBlip>
                <a:blip r:embed="rId2"/>
              </a:buBlip>
              <a:defRPr sz="2856"/>
            </a:pPr>
            <a:r>
              <a:t>Regular feed-forward neural nets don’t scale well to the images. </a:t>
            </a:r>
          </a:p>
          <a:p>
            <a:pPr marL="352043" indent="-352043" defTabSz="490727">
              <a:spcBef>
                <a:spcPts val="3500"/>
              </a:spcBef>
              <a:buBlip>
                <a:blip r:embed="rId2"/>
              </a:buBlip>
              <a:defRPr sz="2856"/>
            </a:pPr>
            <a:r>
              <a:t>If image has a size of 32*32*3 i.e. 32 height, 32 width, and 3 cooler channels (RGB). </a:t>
            </a:r>
          </a:p>
          <a:p>
            <a:pPr marL="352043" indent="-352043" defTabSz="490727">
              <a:spcBef>
                <a:spcPts val="3500"/>
              </a:spcBef>
              <a:buBlip>
                <a:blip r:embed="rId2"/>
              </a:buBlip>
              <a:defRPr sz="2856"/>
            </a:pPr>
            <a:r>
              <a:t>Single neuron in the first hidden layer is connected to each of the inputs, and thus has 32*32*3 = 3072 weights.</a:t>
            </a:r>
          </a:p>
          <a:p>
            <a:pPr marL="352043" indent="-352043" defTabSz="490727">
              <a:spcBef>
                <a:spcPts val="3500"/>
              </a:spcBef>
              <a:buBlip>
                <a:blip r:embed="rId2"/>
              </a:buBlip>
              <a:defRPr sz="2856"/>
            </a:pPr>
            <a:r>
              <a:t>Usually images are of 200*200*3 size, then the number of weights become 120,000. </a:t>
            </a:r>
          </a:p>
          <a:p>
            <a:pPr marL="352043" indent="-352043" defTabSz="490727">
              <a:spcBef>
                <a:spcPts val="3500"/>
              </a:spcBef>
              <a:buBlip>
                <a:blip r:embed="rId2"/>
              </a:buBlip>
              <a:defRPr sz="2856"/>
            </a:pPr>
            <a:r>
              <a:t>If the input layer has 1000 units, this becomes 1.2M.  With several layers this adds up quickly.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CNN for images"/>
          <p:cNvSpPr txBox="1"/>
          <p:nvPr>
            <p:ph type="title"/>
          </p:nvPr>
        </p:nvSpPr>
        <p:spPr>
          <a:xfrm>
            <a:off x="508000" y="596900"/>
            <a:ext cx="11988800" cy="1026418"/>
          </a:xfrm>
          <a:prstGeom prst="rect">
            <a:avLst/>
          </a:prstGeom>
        </p:spPr>
        <p:txBody>
          <a:bodyPr/>
          <a:lstStyle/>
          <a:p>
            <a:pPr/>
            <a:r>
              <a:t>CNN for images</a:t>
            </a:r>
          </a:p>
        </p:txBody>
      </p:sp>
      <p:sp>
        <p:nvSpPr>
          <p:cNvPr id="207" name="CNNs take advantage of the image structure of the input.…"/>
          <p:cNvSpPr txBox="1"/>
          <p:nvPr>
            <p:ph type="body" idx="1"/>
          </p:nvPr>
        </p:nvSpPr>
        <p:spPr>
          <a:xfrm>
            <a:off x="419100" y="2551557"/>
            <a:ext cx="12317215" cy="6299797"/>
          </a:xfrm>
          <a:prstGeom prst="rect">
            <a:avLst/>
          </a:prstGeom>
        </p:spPr>
        <p:txBody>
          <a:bodyPr/>
          <a:lstStyle/>
          <a:p>
            <a:pPr marL="377189" indent="-377189" defTabSz="525779">
              <a:spcBef>
                <a:spcPts val="3700"/>
              </a:spcBef>
              <a:buBlip>
                <a:blip r:embed="rId2"/>
              </a:buBlip>
              <a:defRPr sz="3059"/>
            </a:pPr>
            <a:r>
              <a:t>CNNs take advantage of the image structure of the input.</a:t>
            </a:r>
          </a:p>
          <a:p>
            <a:pPr marL="377189" indent="-377189" defTabSz="525779">
              <a:spcBef>
                <a:spcPts val="3700"/>
              </a:spcBef>
              <a:buBlip>
                <a:blip r:embed="rId2"/>
              </a:buBlip>
              <a:defRPr sz="3059"/>
            </a:pPr>
            <a:r>
              <a:t>A CONV layer has filters which are the learnable parameters. </a:t>
            </a:r>
          </a:p>
          <a:p>
            <a:pPr marL="377189" indent="-377189" defTabSz="525779">
              <a:spcBef>
                <a:spcPts val="3700"/>
              </a:spcBef>
              <a:buBlip>
                <a:blip r:embed="rId2"/>
              </a:buBlip>
              <a:defRPr sz="3059"/>
            </a:pPr>
            <a:r>
              <a:t>A filter of size 5*5 will operate on image of size 32*32*3 by sliding the 5*5 window over 32*32 area of each channel and computing the dot product. </a:t>
            </a:r>
          </a:p>
          <a:p>
            <a:pPr marL="377189" indent="-377189" defTabSz="525779">
              <a:spcBef>
                <a:spcPts val="3700"/>
              </a:spcBef>
              <a:buBlip>
                <a:blip r:embed="rId2"/>
              </a:buBlip>
              <a:defRPr sz="3059"/>
            </a:pPr>
            <a:r>
              <a:t>We can have multiple filters each of which operates on the image to produce a new output matrix. The outputs can be stacked together to get a higher-dimensional result. </a:t>
            </a:r>
          </a:p>
          <a:p>
            <a:pPr marL="377189" indent="-377189" defTabSz="525779">
              <a:spcBef>
                <a:spcPts val="3700"/>
              </a:spcBef>
              <a:buBlip>
                <a:blip r:embed="rId2"/>
              </a:buBlip>
              <a:defRPr sz="3059"/>
            </a:pPr>
            <a:r>
              <a:t>On a 32*32*3 image, using 10 5*5 conv filters, yields an output of 28*28*10.</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Screen Shot 2019-02-22 at 10.42.55 PM.png" descr="Screen Shot 2019-02-22 at 10.42.55 PM.png"/>
          <p:cNvPicPr>
            <a:picLocks noChangeAspect="1"/>
          </p:cNvPicPr>
          <p:nvPr/>
        </p:nvPicPr>
        <p:blipFill>
          <a:blip r:embed="rId2">
            <a:extLst/>
          </a:blip>
          <a:stretch>
            <a:fillRect/>
          </a:stretch>
        </p:blipFill>
        <p:spPr>
          <a:xfrm>
            <a:off x="393600" y="1987573"/>
            <a:ext cx="11988801" cy="577845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Parameter sharing"/>
          <p:cNvSpPr txBox="1"/>
          <p:nvPr>
            <p:ph type="title"/>
          </p:nvPr>
        </p:nvSpPr>
        <p:spPr>
          <a:xfrm>
            <a:off x="508000" y="596900"/>
            <a:ext cx="11790016" cy="1049388"/>
          </a:xfrm>
          <a:prstGeom prst="rect">
            <a:avLst/>
          </a:prstGeom>
        </p:spPr>
        <p:txBody>
          <a:bodyPr/>
          <a:lstStyle/>
          <a:p>
            <a:pPr/>
            <a:r>
              <a:t>Parameter sharing</a:t>
            </a:r>
          </a:p>
        </p:txBody>
      </p:sp>
      <p:sp>
        <p:nvSpPr>
          <p:cNvPr id="212" name="Control the number of parameters.…"/>
          <p:cNvSpPr txBox="1"/>
          <p:nvPr>
            <p:ph type="body" idx="1"/>
          </p:nvPr>
        </p:nvSpPr>
        <p:spPr>
          <a:xfrm>
            <a:off x="164603" y="2590800"/>
            <a:ext cx="12675594" cy="6629400"/>
          </a:xfrm>
          <a:prstGeom prst="rect">
            <a:avLst/>
          </a:prstGeom>
        </p:spPr>
        <p:txBody>
          <a:bodyPr/>
          <a:lstStyle/>
          <a:p>
            <a:pPr marL="381381" indent="-381381" defTabSz="531622">
              <a:spcBef>
                <a:spcPts val="3800"/>
              </a:spcBef>
              <a:buBlip>
                <a:blip r:embed="rId2"/>
              </a:buBlip>
              <a:defRPr sz="3094"/>
            </a:pPr>
            <a:r>
              <a:t>Control the number of parameters. </a:t>
            </a:r>
          </a:p>
          <a:p>
            <a:pPr marL="381381" indent="-381381" defTabSz="531622">
              <a:spcBef>
                <a:spcPts val="3800"/>
              </a:spcBef>
              <a:buBlip>
                <a:blip r:embed="rId2"/>
              </a:buBlip>
              <a:defRPr sz="3094"/>
            </a:pPr>
            <a:r>
              <a:t>Assumption: If one features to useful to compute at some spatial position (x1 , y1), then it should also be useful at a different position (x2, y2).</a:t>
            </a:r>
          </a:p>
          <a:p>
            <a:pPr marL="381381" indent="-381381" defTabSz="531622">
              <a:spcBef>
                <a:spcPts val="3800"/>
              </a:spcBef>
              <a:buBlip>
                <a:blip r:embed="rId2"/>
              </a:buBlip>
              <a:defRPr sz="3094"/>
            </a:pPr>
            <a:r>
              <a:t>The parameters of the Conv filters are shared across the input. </a:t>
            </a:r>
          </a:p>
          <a:p>
            <a:pPr marL="381381" indent="-381381" defTabSz="531622">
              <a:spcBef>
                <a:spcPts val="3800"/>
              </a:spcBef>
              <a:buBlip>
                <a:blip r:embed="rId2"/>
              </a:buBlip>
              <a:defRPr sz="3094"/>
            </a:pPr>
            <a:r>
              <a:t>Thus the parameters of a conv filter do no depend on the size of the image, since same set of weights will be used for every pixel. </a:t>
            </a:r>
          </a:p>
          <a:p>
            <a:pPr marL="381381" indent="-381381" defTabSz="531622">
              <a:spcBef>
                <a:spcPts val="3800"/>
              </a:spcBef>
              <a:buBlip>
                <a:blip r:embed="rId2"/>
              </a:buBlip>
              <a:defRPr sz="3094"/>
            </a:pPr>
            <a:r>
              <a:t>Parameters of a conv filter only depend on the filter size and number of filters. I</a:t>
            </a:r>
          </a:p>
          <a:p>
            <a:pPr marL="381381" indent="-381381" defTabSz="531622">
              <a:spcBef>
                <a:spcPts val="3800"/>
              </a:spcBef>
              <a:buBlip>
                <a:blip r:embed="rId2"/>
              </a:buBlip>
              <a:defRPr sz="3094"/>
            </a:pPr>
            <a:r>
              <a:t>[5*5*3] * 10 parameters.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Pooling layers"/>
          <p:cNvSpPr txBox="1"/>
          <p:nvPr>
            <p:ph type="title"/>
          </p:nvPr>
        </p:nvSpPr>
        <p:spPr>
          <a:xfrm>
            <a:off x="508000" y="596900"/>
            <a:ext cx="11551990" cy="1197075"/>
          </a:xfrm>
          <a:prstGeom prst="rect">
            <a:avLst/>
          </a:prstGeom>
        </p:spPr>
        <p:txBody>
          <a:bodyPr/>
          <a:lstStyle/>
          <a:p>
            <a:pPr/>
            <a:r>
              <a:t>Pooling layers</a:t>
            </a:r>
          </a:p>
        </p:txBody>
      </p:sp>
      <p:sp>
        <p:nvSpPr>
          <p:cNvPr id="215" name="Pooling:  Add pooling layers in-between convolutional layers in a typical CNN.…"/>
          <p:cNvSpPr txBox="1"/>
          <p:nvPr>
            <p:ph type="body" idx="1"/>
          </p:nvPr>
        </p:nvSpPr>
        <p:spPr>
          <a:xfrm>
            <a:off x="177800" y="2636885"/>
            <a:ext cx="11988800" cy="5727701"/>
          </a:xfrm>
          <a:prstGeom prst="rect">
            <a:avLst/>
          </a:prstGeom>
        </p:spPr>
        <p:txBody>
          <a:bodyPr/>
          <a:lstStyle/>
          <a:p>
            <a:pPr marL="393954" indent="-393954" defTabSz="549148">
              <a:spcBef>
                <a:spcPts val="3900"/>
              </a:spcBef>
              <a:buBlip>
                <a:blip r:embed="rId2"/>
              </a:buBlip>
              <a:defRPr sz="3196"/>
            </a:pPr>
            <a:r>
              <a:t>Pooling:  Add pooling layers in-between convolutional layers in a typical CNN.</a:t>
            </a:r>
          </a:p>
          <a:p>
            <a:pPr marL="393954" indent="-393954" defTabSz="549148">
              <a:spcBef>
                <a:spcPts val="3900"/>
              </a:spcBef>
              <a:buBlip>
                <a:blip r:embed="rId2"/>
              </a:buBlip>
              <a:defRPr sz="3196"/>
            </a:pPr>
            <a:r>
              <a:t>Doesn’t matter where the feature is, all we need to know if there is a feature. </a:t>
            </a:r>
          </a:p>
          <a:p>
            <a:pPr marL="393954" indent="-393954" defTabSz="549148">
              <a:spcBef>
                <a:spcPts val="3900"/>
              </a:spcBef>
              <a:buBlip>
                <a:blip r:embed="rId2"/>
              </a:buBlip>
              <a:defRPr sz="3196"/>
            </a:pPr>
            <a:r>
              <a:t>MaxPooling: take the maximum of the values in the output of a conv filter. </a:t>
            </a:r>
          </a:p>
          <a:p>
            <a:pPr marL="393954" indent="-393954" defTabSz="549148">
              <a:spcBef>
                <a:spcPts val="3900"/>
              </a:spcBef>
              <a:buBlip>
                <a:blip r:embed="rId2"/>
              </a:buBlip>
              <a:defRPr sz="3196"/>
            </a:pPr>
            <a:r>
              <a:t>Progressively reduce the spatial size of the representation to reduce the amount of parameters and computation in the network, and hence to also control overfitting.</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7" name="Screen Shot 2019-02-22 at 11.00.22 PM.png" descr="Screen Shot 2019-02-22 at 11.00.22 PM.png"/>
          <p:cNvPicPr>
            <a:picLocks noChangeAspect="1"/>
          </p:cNvPicPr>
          <p:nvPr/>
        </p:nvPicPr>
        <p:blipFill>
          <a:blip r:embed="rId2">
            <a:extLst/>
          </a:blip>
          <a:stretch>
            <a:fillRect/>
          </a:stretch>
        </p:blipFill>
        <p:spPr>
          <a:xfrm>
            <a:off x="423738" y="1851833"/>
            <a:ext cx="12157324" cy="515856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6" name="picture-2.jpeg" descr="picture-2.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147" name="Machine Learning…"/>
          <p:cNvSpPr/>
          <p:nvPr/>
        </p:nvSpPr>
        <p:spPr>
          <a:xfrm>
            <a:off x="457200" y="702866"/>
            <a:ext cx="11901449" cy="6032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58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Machine</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Learning</a:t>
            </a:r>
          </a:p>
          <a:p>
            <a:pPr algn="l">
              <a:lnSpc>
                <a:spcPts val="1000"/>
              </a:lnSpc>
              <a:defRPr sz="4200">
                <a:solidFill>
                  <a:srgbClr val="000000"/>
                </a:solidFill>
              </a:defRPr>
            </a:pPr>
          </a:p>
          <a:p>
            <a:pPr algn="l">
              <a:lnSpc>
                <a:spcPts val="900"/>
              </a:lnSpc>
              <a:defRPr sz="4200">
                <a:solidFill>
                  <a:srgbClr val="000000"/>
                </a:solidFill>
              </a:defRPr>
            </a:pPr>
          </a:p>
          <a:p>
            <a:pPr algn="l">
              <a:lnSpc>
                <a:spcPts val="3100"/>
              </a:lnSpc>
              <a:defRPr sz="4200">
                <a:solidFill>
                  <a:srgbClr val="000000"/>
                </a:solidFill>
              </a:defRPr>
            </a:pPr>
            <a:r>
              <a:rPr b="1" sz="2700">
                <a:solidFill>
                  <a:srgbClr val="727171"/>
                </a:solidFill>
                <a:latin typeface="Times New Roman"/>
                <a:ea typeface="Times New Roman"/>
                <a:cs typeface="Times New Roman"/>
                <a:sym typeface="Times New Roman"/>
              </a:rPr>
              <a:t> </a:t>
            </a:r>
            <a:r>
              <a:rPr b="1" sz="2700">
                <a:solidFill>
                  <a:srgbClr val="727171"/>
                </a:solidFill>
                <a:latin typeface="Times New Roman"/>
                <a:ea typeface="Times New Roman"/>
                <a:cs typeface="Times New Roman"/>
                <a:sym typeface="Times New Roman"/>
              </a:rPr>
              <a:t>Machine</a:t>
            </a:r>
            <a:r>
              <a:rPr b="1" sz="2700">
                <a:solidFill>
                  <a:srgbClr val="727171"/>
                </a:solidFill>
                <a:latin typeface="Times New Roman"/>
                <a:ea typeface="Times New Roman"/>
                <a:cs typeface="Times New Roman"/>
                <a:sym typeface="Times New Roman"/>
              </a:rPr>
              <a:t> </a:t>
            </a:r>
            <a:r>
              <a:rPr b="1" sz="2700">
                <a:solidFill>
                  <a:srgbClr val="727171"/>
                </a:solidFill>
                <a:latin typeface="Times New Roman"/>
                <a:ea typeface="Times New Roman"/>
                <a:cs typeface="Times New Roman"/>
                <a:sym typeface="Times New Roman"/>
              </a:rPr>
              <a:t>learning</a:t>
            </a:r>
            <a:r>
              <a:rPr b="1"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field</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of</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computer</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science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that</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designs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systems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with</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the</a:t>
            </a: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ability</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to</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automatically</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learn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and</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improve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from</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experience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without</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being</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explicitly</a:t>
            </a: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programmed.</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Computer</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systems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that</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access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data</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and</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use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statistical/mathematical</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techniques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to</a:t>
            </a: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learn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patterns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and</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make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inference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based</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probabilistic</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responses.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100"/>
              </a:lnSpc>
              <a:defRPr sz="4200">
                <a:solidFill>
                  <a:srgbClr val="000000"/>
                </a:solidFill>
              </a:defRPr>
            </a:pPr>
            <a:r>
              <a:rPr i="1" sz="2700">
                <a:solidFill>
                  <a:srgbClr val="727171"/>
                </a:solidFill>
                <a:latin typeface="Times New Roman"/>
                <a:ea typeface="Times New Roman"/>
                <a:cs typeface="Times New Roman"/>
                <a:sym typeface="Times New Roman"/>
              </a:rPr>
              <a:t> </a:t>
            </a:r>
            <a:r>
              <a:rPr i="1" sz="2700">
                <a:solidFill>
                  <a:srgbClr val="727171"/>
                </a:solidFill>
                <a:latin typeface="Times New Roman"/>
                <a:ea typeface="Times New Roman"/>
                <a:cs typeface="Times New Roman"/>
                <a:sym typeface="Times New Roman"/>
              </a:rPr>
              <a:t>Supervised</a:t>
            </a:r>
            <a:r>
              <a:rPr i="1" sz="2700">
                <a:solidFill>
                  <a:srgbClr val="727171"/>
                </a:solidFill>
                <a:latin typeface="Times New Roman"/>
                <a:ea typeface="Times New Roman"/>
                <a:cs typeface="Times New Roman"/>
                <a:sym typeface="Times New Roman"/>
              </a:rPr>
              <a:t> </a:t>
            </a:r>
            <a:r>
              <a:rPr i="1" sz="2700">
                <a:solidFill>
                  <a:srgbClr val="727171"/>
                </a:solidFill>
                <a:latin typeface="Times New Roman"/>
                <a:ea typeface="Times New Roman"/>
                <a:cs typeface="Times New Roman"/>
                <a:sym typeface="Times New Roman"/>
              </a:rPr>
              <a:t>learning</a:t>
            </a:r>
            <a:r>
              <a:rPr i="1"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involves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providing</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example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inputs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and</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respective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outputs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to</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the</a:t>
            </a: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the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program,</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which</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‘learns’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to</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make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predictions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the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outputs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for</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new,</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unseen</a:t>
            </a: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inputs.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e.g.</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classification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system</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to</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categorize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the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images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cats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or</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dogs.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Hyperparameters"/>
          <p:cNvSpPr txBox="1"/>
          <p:nvPr>
            <p:ph type="title"/>
          </p:nvPr>
        </p:nvSpPr>
        <p:spPr>
          <a:prstGeom prst="rect">
            <a:avLst/>
          </a:prstGeom>
        </p:spPr>
        <p:txBody>
          <a:bodyPr/>
          <a:lstStyle/>
          <a:p>
            <a:pPr/>
            <a:r>
              <a:t>Hyperparameters</a:t>
            </a:r>
          </a:p>
        </p:txBody>
      </p:sp>
      <p:sp>
        <p:nvSpPr>
          <p:cNvPr id="220" name="Number of filters: Each filter tries to learn a different feature by looking for some characteristic of the image. e.g. presence of oriented edges, or blobs of colour.…"/>
          <p:cNvSpPr txBox="1"/>
          <p:nvPr>
            <p:ph type="body" idx="1"/>
          </p:nvPr>
        </p:nvSpPr>
        <p:spPr>
          <a:xfrm>
            <a:off x="317500" y="2666999"/>
            <a:ext cx="12369800" cy="6375399"/>
          </a:xfrm>
          <a:prstGeom prst="rect">
            <a:avLst/>
          </a:prstGeom>
        </p:spPr>
        <p:txBody>
          <a:bodyPr/>
          <a:lstStyle/>
          <a:p>
            <a:pPr>
              <a:buBlip>
                <a:blip r:embed="rId2"/>
              </a:buBlip>
            </a:pPr>
            <a:r>
              <a:t>Number of filters: Each filter tries to learn a different feature by looking for some characteristic of the image. e.g. presence of oriented edges, or blobs of colour. </a:t>
            </a:r>
          </a:p>
          <a:p>
            <a:pPr>
              <a:buBlip>
                <a:blip r:embed="rId2"/>
              </a:buBlip>
            </a:pPr>
            <a:r>
              <a:t>Stride:  Amount with which we slide the filter. With stride one, move the filter one pixel at a time, with stride 2 move filter 2 pixels.  Higher stride produces smaller output.</a:t>
            </a:r>
          </a:p>
          <a:p>
            <a:pPr>
              <a:buBlip>
                <a:blip r:embed="rId2"/>
              </a:buBlip>
            </a:pPr>
            <a:r>
              <a:t>Padding: Not all pixels get seen by same number of filters. Pixels at the center get more focus than at the periphery. So padding (adding extra layers of 0) can be very useful.  Also used to control the spatial size of the output.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Screen Shot 2019-02-22 at 11.02.02 PM.png" descr="Screen Shot 2019-02-22 at 11.02.02 PM.png"/>
          <p:cNvPicPr>
            <a:picLocks noChangeAspect="1"/>
          </p:cNvPicPr>
          <p:nvPr/>
        </p:nvPicPr>
        <p:blipFill>
          <a:blip r:embed="rId2">
            <a:extLst/>
          </a:blip>
          <a:stretch>
            <a:fillRect/>
          </a:stretch>
        </p:blipFill>
        <p:spPr>
          <a:xfrm>
            <a:off x="492493" y="2888924"/>
            <a:ext cx="12179107" cy="3156276"/>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picture-17.jpeg" descr="picture-17.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25" name="MNIST"/>
          <p:cNvSpPr/>
          <p:nvPr/>
        </p:nvSpPr>
        <p:spPr>
          <a:xfrm>
            <a:off x="558800" y="870347"/>
            <a:ext cx="2744788" cy="939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MNIST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picture-18.jpeg" descr="picture-18.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28" name="MNIST…"/>
          <p:cNvSpPr/>
          <p:nvPr/>
        </p:nvSpPr>
        <p:spPr>
          <a:xfrm>
            <a:off x="304800" y="857647"/>
            <a:ext cx="12454116" cy="79526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MNIST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One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of</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the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most</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popular</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dataset</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for</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image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analysis.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Contains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hand-written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digits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for</a:t>
            </a: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recognition.</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60k</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training</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examples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and</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10k</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test</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set.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Early</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success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of</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neural</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networks.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Established</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efficacy</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of</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Convolution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neural</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networks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(ConvNets)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image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recognition.</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LeNet-5</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Deep</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ConvNet</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by</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Yan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LeCun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1998.</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Used</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by</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several</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banks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to</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recongnize</a:t>
            </a: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hand-written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numbers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of</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checks.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Many</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new</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deep</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ConvNet</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architectures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have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been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proposed</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to</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improve</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performance</a:t>
            </a: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on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this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dataset.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3100"/>
              </a:lnSpc>
              <a:defRPr sz="4200">
                <a:solidFill>
                  <a:srgbClr val="000000"/>
                </a:solidFill>
              </a:defRPr>
            </a:pP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SOTA</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a:t>
            </a:r>
            <a:r>
              <a:rPr sz="2700">
                <a:solidFill>
                  <a:srgbClr val="727171"/>
                </a:solidFill>
                <a:latin typeface="Times New Roman"/>
                <a:ea typeface="Times New Roman"/>
                <a:cs typeface="Times New Roman"/>
                <a:sym typeface="Times New Roman"/>
                <a:hlinkClick r:id="rId3" invalidUrl="" action="" tgtFrame="" tooltip="" history="1" highlightClick="0" endSnd="0"/>
              </a:rPr>
              <a:t> </a:t>
            </a:r>
            <a:r>
              <a:rPr sz="2700" u="sng">
                <a:solidFill>
                  <a:srgbClr val="727171"/>
                </a:solidFill>
                <a:latin typeface="Times New Roman"/>
                <a:ea typeface="Times New Roman"/>
                <a:cs typeface="Times New Roman"/>
                <a:sym typeface="Times New Roman"/>
                <a:hlinkClick r:id="rId3" invalidUrl="" action="" tgtFrame="" tooltip="" history="1" highlightClick="0" endSnd="0"/>
              </a:rPr>
              <a:t>Dynamic Routing Between</a:t>
            </a:r>
            <a:r>
              <a:rPr sz="2700" u="sng">
                <a:solidFill>
                  <a:srgbClr val="727171"/>
                </a:solidFill>
                <a:latin typeface="Times New Roman"/>
                <a:ea typeface="Times New Roman"/>
                <a:cs typeface="Times New Roman"/>
                <a:sym typeface="Times New Roman"/>
              </a:rPr>
              <a:t> </a:t>
            </a:r>
            <a:r>
              <a:rPr sz="2700" u="sng">
                <a:solidFill>
                  <a:srgbClr val="727171"/>
                </a:solidFill>
                <a:latin typeface="Times New Roman"/>
                <a:ea typeface="Times New Roman"/>
                <a:cs typeface="Times New Roman"/>
                <a:sym typeface="Times New Roman"/>
              </a:rPr>
              <a:t>Capsules</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(Sabour,</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Frost,</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Hinton)</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Nov</a:t>
            </a:r>
            <a:r>
              <a:rPr sz="2700">
                <a:solidFill>
                  <a:srgbClr val="727171"/>
                </a:solidFill>
                <a:latin typeface="Times New Roman"/>
                <a:ea typeface="Times New Roman"/>
                <a:cs typeface="Times New Roman"/>
                <a:sym typeface="Times New Roman"/>
              </a:rPr>
              <a:t> </a:t>
            </a:r>
            <a:r>
              <a:rPr sz="2700">
                <a:solidFill>
                  <a:srgbClr val="727171"/>
                </a:solidFill>
                <a:latin typeface="Times New Roman"/>
                <a:ea typeface="Times New Roman"/>
                <a:cs typeface="Times New Roman"/>
                <a:sym typeface="Times New Roman"/>
              </a:rPr>
              <a:t>2017</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0" name="picture-19.jpeg" descr="picture-19.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picture-20.jpeg" descr="picture-20.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33" name="LENET - 5…"/>
          <p:cNvSpPr/>
          <p:nvPr/>
        </p:nvSpPr>
        <p:spPr>
          <a:xfrm>
            <a:off x="304800" y="857647"/>
            <a:ext cx="12234875" cy="684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LENET</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5</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First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major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application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of</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Convolutional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Neural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Networks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for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image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recoginition.</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Provided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foundation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to</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all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modern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state-of-the-art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computer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vision</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models.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5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tanh</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activations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used.</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5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Average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pooling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scheme.</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Not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all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convolutional</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filters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were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used</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by</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the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whole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image.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For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saving</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compute</a:t>
            </a:r>
          </a:p>
          <a:p>
            <a:pPr algn="l">
              <a:lnSpc>
                <a:spcPts val="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time.</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500"/>
              </a:lnSpc>
              <a:defRPr sz="4200">
                <a:solidFill>
                  <a:srgbClr val="000000"/>
                </a:solidFill>
              </a:defRPr>
            </a:pPr>
          </a:p>
          <a:p>
            <a:pPr algn="l">
              <a:lnSpc>
                <a:spcPts val="3200"/>
              </a:lnSpc>
              <a:defRPr sz="4200">
                <a:solidFill>
                  <a:srgbClr val="000000"/>
                </a:solidFill>
              </a:defRPr>
            </a:pP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Achieves</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error</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rate</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of</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&lt;</a:t>
            </a:r>
            <a:r>
              <a:rPr sz="2800">
                <a:solidFill>
                  <a:srgbClr val="727171"/>
                </a:solidFill>
                <a:latin typeface="Times New Roman"/>
                <a:ea typeface="Times New Roman"/>
                <a:cs typeface="Times New Roman"/>
                <a:sym typeface="Times New Roman"/>
              </a:rPr>
              <a:t> </a:t>
            </a:r>
            <a:r>
              <a:rPr sz="2800">
                <a:solidFill>
                  <a:srgbClr val="727171"/>
                </a:solidFill>
                <a:latin typeface="Times New Roman"/>
                <a:ea typeface="Times New Roman"/>
                <a:cs typeface="Times New Roman"/>
                <a:sym typeface="Times New Roman"/>
              </a:rPr>
              <a:t>1%.</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picture-21.jpeg" descr="picture-21.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36" name="IMAGENET"/>
          <p:cNvSpPr/>
          <p:nvPr/>
        </p:nvSpPr>
        <p:spPr>
          <a:xfrm>
            <a:off x="304800" y="667147"/>
            <a:ext cx="4459685" cy="939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IMAGENET</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picture-22.jpeg" descr="picture-22.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39" name="IMAGENET…"/>
          <p:cNvSpPr/>
          <p:nvPr/>
        </p:nvSpPr>
        <p:spPr>
          <a:xfrm>
            <a:off x="304800" y="645830"/>
            <a:ext cx="11751653" cy="694826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6400"/>
              </a:lnSpc>
              <a:defRPr sz="4200">
                <a:solidFill>
                  <a:srgbClr val="000000"/>
                </a:solidFill>
              </a:defRPr>
            </a:pPr>
            <a:r>
              <a:rPr sz="5700">
                <a:solidFill>
                  <a:srgbClr val="727171"/>
                </a:solidFill>
                <a:latin typeface="Times New Roman"/>
                <a:ea typeface="Times New Roman"/>
                <a:cs typeface="Times New Roman"/>
                <a:sym typeface="Times New Roman"/>
              </a:rPr>
              <a:t> </a:t>
            </a:r>
            <a:r>
              <a:rPr sz="5700">
                <a:solidFill>
                  <a:srgbClr val="727171"/>
                </a:solidFill>
                <a:latin typeface="Times New Roman"/>
                <a:ea typeface="Times New Roman"/>
                <a:cs typeface="Times New Roman"/>
                <a:sym typeface="Times New Roman"/>
              </a:rPr>
              <a:t>IMAGENET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0"/>
              </a:lnSpc>
              <a:defRPr sz="4200">
                <a:solidFill>
                  <a:srgbClr val="000000"/>
                </a:solidFill>
              </a:defRPr>
            </a:pPr>
          </a:p>
          <a:p>
            <a:pPr algn="l">
              <a:lnSpc>
                <a:spcPts val="3900"/>
              </a:lnSpc>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Data</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that</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changed</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everything.</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Big</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time!!</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3900"/>
              </a:lnSpc>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Fei</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Fei</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Li</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and</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team</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2009.</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3900"/>
              </a:lnSpc>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Previous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datasets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didn’t</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capture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variability</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of</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real</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world.</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3900"/>
              </a:lnSpc>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Even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identifying</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pictures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of</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cats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was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infinitely</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complex.</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3900"/>
              </a:lnSpc>
              <a:defRPr sz="4200">
                <a:solidFill>
                  <a:srgbClr val="000000"/>
                </a:solidFill>
              </a:defRPr>
            </a:pPr>
            <a:r>
              <a:rPr b="1" sz="3400">
                <a:solidFill>
                  <a:srgbClr val="727171"/>
                </a:solidFill>
                <a:latin typeface="Times New Roman"/>
                <a:ea typeface="Times New Roman"/>
                <a:cs typeface="Times New Roman"/>
                <a:sym typeface="Times New Roman"/>
              </a:rPr>
              <a:t>  </a:t>
            </a:r>
            <a:r>
              <a:rPr b="1" sz="3400">
                <a:solidFill>
                  <a:srgbClr val="727171"/>
                </a:solidFill>
                <a:latin typeface="Times New Roman"/>
                <a:ea typeface="Times New Roman"/>
                <a:cs typeface="Times New Roman"/>
                <a:sym typeface="Times New Roman"/>
              </a:rPr>
              <a:t>WordNet:</a:t>
            </a:r>
            <a:r>
              <a:rPr b="1"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hierarchal</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structure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for</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English</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language.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Like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a:t>
            </a:r>
          </a:p>
          <a:p>
            <a:pPr algn="l">
              <a:lnSpc>
                <a:spcPts val="0"/>
              </a:lnSpc>
              <a:defRPr sz="4200">
                <a:solidFill>
                  <a:srgbClr val="000000"/>
                </a:solidFill>
              </a:defRPr>
            </a:pPr>
          </a:p>
          <a:p>
            <a:pPr algn="l">
              <a:lnSpc>
                <a:spcPts val="3900"/>
              </a:lnSpc>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dictionary,</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but</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words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would</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be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shown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relation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to</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other</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words</a:t>
            </a:r>
          </a:p>
          <a:p>
            <a:pPr algn="l">
              <a:lnSpc>
                <a:spcPts val="3900"/>
              </a:lnSpc>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rather</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than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alphabetical</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order.</a:t>
            </a:r>
          </a:p>
        </p:txBody>
      </p:sp>
      <p:sp>
        <p:nvSpPr>
          <p:cNvPr id="240" name="Idea:  WordNet could have an image associated with each of the"/>
          <p:cNvSpPr/>
          <p:nvPr/>
        </p:nvSpPr>
        <p:spPr>
          <a:xfrm>
            <a:off x="558800" y="8110511"/>
            <a:ext cx="11521415" cy="49990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3900"/>
              </a:lnSpc>
              <a:defRPr sz="4200">
                <a:solidFill>
                  <a:srgbClr val="000000"/>
                </a:solidFill>
              </a:defRPr>
            </a:pPr>
            <a:r>
              <a:rPr b="1" sz="3400">
                <a:solidFill>
                  <a:srgbClr val="727171"/>
                </a:solidFill>
                <a:latin typeface="Times New Roman"/>
                <a:ea typeface="Times New Roman"/>
                <a:cs typeface="Times New Roman"/>
                <a:sym typeface="Times New Roman"/>
              </a:rPr>
              <a:t> </a:t>
            </a:r>
            <a:r>
              <a:rPr b="1" sz="3400">
                <a:solidFill>
                  <a:srgbClr val="727171"/>
                </a:solidFill>
                <a:latin typeface="Times New Roman"/>
                <a:ea typeface="Times New Roman"/>
                <a:cs typeface="Times New Roman"/>
                <a:sym typeface="Times New Roman"/>
              </a:rPr>
              <a:t>Idea:</a:t>
            </a:r>
            <a:r>
              <a:rPr b="1"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WordNet</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could</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have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image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associated</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with</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each</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of</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the</a:t>
            </a:r>
          </a:p>
        </p:txBody>
      </p:sp>
      <p:sp>
        <p:nvSpPr>
          <p:cNvPr id="241" name="words, more as a reference rather than a computer vision dataset."/>
          <p:cNvSpPr/>
          <p:nvPr/>
        </p:nvSpPr>
        <p:spPr>
          <a:xfrm>
            <a:off x="558800" y="8607920"/>
            <a:ext cx="11571097" cy="4965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3900"/>
              </a:lnSpc>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words,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more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reference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rather</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than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computer</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vision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dataset.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picture-23.jpeg" descr="picture-23.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44" name="cf: http://www.image-net.org/papers/imagenet_cvpr09.pdf"/>
          <p:cNvSpPr/>
          <p:nvPr/>
        </p:nvSpPr>
        <p:spPr>
          <a:xfrm>
            <a:off x="2438400" y="8229003"/>
            <a:ext cx="6880250" cy="5250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2500"/>
              </a:lnSpc>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cf:</a:t>
            </a:r>
            <a:r>
              <a:rPr sz="3600">
                <a:solidFill>
                  <a:srgbClr val="727171"/>
                </a:solidFill>
                <a:latin typeface="Times New Roman"/>
                <a:ea typeface="Times New Roman"/>
                <a:cs typeface="Times New Roman"/>
                <a:sym typeface="Times New Roman"/>
              </a:rPr>
              <a:t> </a:t>
            </a:r>
            <a:r>
              <a:rPr i="1" sz="2200" u="sng">
                <a:solidFill>
                  <a:srgbClr val="727171"/>
                </a:solidFill>
                <a:latin typeface="Times New Roman"/>
                <a:ea typeface="Times New Roman"/>
                <a:cs typeface="Times New Roman"/>
                <a:sym typeface="Times New Roman"/>
              </a:rPr>
              <a:t>http://www.image-net.org/papers/imagenet_cvpr09.pdf</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6" name="picture-24.jpeg" descr="picture-24.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47" name="IMAGENET…"/>
          <p:cNvSpPr/>
          <p:nvPr/>
        </p:nvSpPr>
        <p:spPr>
          <a:xfrm>
            <a:off x="304800" y="679847"/>
            <a:ext cx="12325820" cy="812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IMAGENET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3800"/>
              </a:lnSpc>
              <a:defRPr sz="4200">
                <a:solidFill>
                  <a:srgbClr val="000000"/>
                </a:solidFill>
              </a:defRPr>
            </a:pP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WordNet</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contains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approximately</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100,000</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phrases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and</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ImageNet</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has</a:t>
            </a:r>
          </a:p>
          <a:p>
            <a:pPr algn="l">
              <a:lnSpc>
                <a:spcPts val="0"/>
              </a:lnSpc>
              <a:defRPr sz="4200">
                <a:solidFill>
                  <a:srgbClr val="000000"/>
                </a:solidFill>
              </a:defRPr>
            </a:pPr>
          </a:p>
          <a:p>
            <a:pPr algn="l">
              <a:lnSpc>
                <a:spcPts val="3800"/>
              </a:lnSpc>
              <a:defRPr sz="4200">
                <a:solidFill>
                  <a:srgbClr val="000000"/>
                </a:solidFill>
              </a:defRPr>
            </a:pP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provided</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around</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1000</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images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on</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average</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to</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illustrate</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each</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phrase.</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3800"/>
              </a:lnSpc>
              <a:defRPr sz="4200">
                <a:solidFill>
                  <a:srgbClr val="000000"/>
                </a:solidFill>
              </a:defRPr>
            </a:pP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It</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consisted</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of</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3.2</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million</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labelled</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images,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separated</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into</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5,247</a:t>
            </a:r>
          </a:p>
          <a:p>
            <a:pPr algn="l">
              <a:lnSpc>
                <a:spcPts val="0"/>
              </a:lnSpc>
              <a:defRPr sz="4200">
                <a:solidFill>
                  <a:srgbClr val="000000"/>
                </a:solidFill>
              </a:defRPr>
            </a:pPr>
          </a:p>
          <a:p>
            <a:pPr algn="l">
              <a:lnSpc>
                <a:spcPts val="3800"/>
              </a:lnSpc>
              <a:defRPr sz="4200">
                <a:solidFill>
                  <a:srgbClr val="000000"/>
                </a:solidFill>
              </a:defRPr>
            </a:pP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categories,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sorted</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into</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12</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subtrees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like</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“mammal,”</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“vehicle,”</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and</a:t>
            </a:r>
          </a:p>
          <a:p>
            <a:pPr algn="l">
              <a:lnSpc>
                <a:spcPts val="0"/>
              </a:lnSpc>
              <a:defRPr sz="4200">
                <a:solidFill>
                  <a:srgbClr val="000000"/>
                </a:solidFill>
              </a:defRPr>
            </a:pPr>
          </a:p>
          <a:p>
            <a:pPr algn="l">
              <a:lnSpc>
                <a:spcPts val="3800"/>
              </a:lnSpc>
              <a:defRPr sz="4200">
                <a:solidFill>
                  <a:srgbClr val="000000"/>
                </a:solidFill>
              </a:defRPr>
            </a:pP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“furniture.”</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3800"/>
              </a:lnSpc>
              <a:defRPr sz="4200">
                <a:solidFill>
                  <a:srgbClr val="000000"/>
                </a:solidFill>
              </a:defRPr>
            </a:pP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Originally</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published</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as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a</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poster</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in</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CVPR,</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without</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attracting</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much</a:t>
            </a:r>
          </a:p>
          <a:p>
            <a:pPr algn="l">
              <a:lnSpc>
                <a:spcPts val="0"/>
              </a:lnSpc>
              <a:defRPr sz="4200">
                <a:solidFill>
                  <a:srgbClr val="000000"/>
                </a:solidFill>
              </a:defRPr>
            </a:pPr>
          </a:p>
          <a:p>
            <a:pPr algn="l">
              <a:lnSpc>
                <a:spcPts val="3800"/>
              </a:lnSpc>
              <a:defRPr sz="4200">
                <a:solidFill>
                  <a:srgbClr val="000000"/>
                </a:solidFill>
              </a:defRPr>
            </a:pP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fanfare.</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3800"/>
              </a:lnSpc>
              <a:defRPr sz="4200">
                <a:solidFill>
                  <a:srgbClr val="000000"/>
                </a:solidFill>
              </a:defRPr>
            </a:pP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“There</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were</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comments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like</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‘If</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you</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can’t</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even</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do</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one</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object</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well,</a:t>
            </a:r>
          </a:p>
          <a:p>
            <a:pPr algn="l">
              <a:lnSpc>
                <a:spcPts val="0"/>
              </a:lnSpc>
              <a:defRPr sz="4200">
                <a:solidFill>
                  <a:srgbClr val="000000"/>
                </a:solidFill>
              </a:defRPr>
            </a:pPr>
          </a:p>
          <a:p>
            <a:pPr algn="l">
              <a:lnSpc>
                <a:spcPts val="3800"/>
              </a:lnSpc>
              <a:defRPr sz="4200">
                <a:solidFill>
                  <a:srgbClr val="000000"/>
                </a:solidFill>
              </a:defRPr>
            </a:pP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why</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would</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you</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do</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thousands,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or</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tens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of</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thousands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of</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objects?”</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Jia</a:t>
            </a:r>
          </a:p>
          <a:p>
            <a:pPr algn="l">
              <a:lnSpc>
                <a:spcPts val="0"/>
              </a:lnSpc>
              <a:defRPr sz="4200">
                <a:solidFill>
                  <a:srgbClr val="000000"/>
                </a:solidFill>
              </a:defRPr>
            </a:pPr>
          </a:p>
          <a:p>
            <a:pPr algn="l">
              <a:lnSpc>
                <a:spcPts val="3800"/>
              </a:lnSpc>
              <a:defRPr sz="4200">
                <a:solidFill>
                  <a:srgbClr val="000000"/>
                </a:solidFill>
              </a:defRPr>
            </a:pP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Deng,</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co-creator</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of</a:t>
            </a:r>
            <a:r>
              <a:rPr sz="3300">
                <a:solidFill>
                  <a:srgbClr val="727171"/>
                </a:solidFill>
                <a:latin typeface="Times New Roman"/>
                <a:ea typeface="Times New Roman"/>
                <a:cs typeface="Times New Roman"/>
                <a:sym typeface="Times New Roman"/>
              </a:rPr>
              <a:t> </a:t>
            </a:r>
            <a:r>
              <a:rPr sz="3300">
                <a:solidFill>
                  <a:srgbClr val="727171"/>
                </a:solidFill>
                <a:latin typeface="Times New Roman"/>
                <a:ea typeface="Times New Roman"/>
                <a:cs typeface="Times New Roman"/>
                <a:sym typeface="Times New Roman"/>
              </a:rPr>
              <a:t>Imagenet.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9" name="picture-4.jpeg" descr="picture-4.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picture-15.jpeg" descr="picture-15.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50" name="If data is the new oil, it was still dinosaur bones in 2009."/>
          <p:cNvSpPr/>
          <p:nvPr/>
        </p:nvSpPr>
        <p:spPr>
          <a:xfrm>
            <a:off x="1689100" y="4346828"/>
            <a:ext cx="10516022" cy="52573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4100"/>
              </a:lnSpc>
              <a:defRPr sz="4200">
                <a:solidFill>
                  <a:srgbClr val="000000"/>
                </a:solidFill>
              </a:defRPr>
            </a:pP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If</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data</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is</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the</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new</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oil,</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it</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was</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still</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dinosaur</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bones</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in</a:t>
            </a:r>
            <a:r>
              <a:rPr i="1" sz="3600">
                <a:solidFill>
                  <a:srgbClr val="727171"/>
                </a:solidFill>
                <a:latin typeface="Times New Roman"/>
                <a:ea typeface="Times New Roman"/>
                <a:cs typeface="Times New Roman"/>
                <a:sym typeface="Times New Roman"/>
              </a:rPr>
              <a:t> </a:t>
            </a:r>
            <a:r>
              <a:rPr i="1" sz="3600">
                <a:solidFill>
                  <a:srgbClr val="727171"/>
                </a:solidFill>
                <a:latin typeface="Times New Roman"/>
                <a:ea typeface="Times New Roman"/>
                <a:cs typeface="Times New Roman"/>
                <a:sym typeface="Times New Roman"/>
              </a:rPr>
              <a:t>2009.</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2" name="picture-26.jpeg" descr="picture-26.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53" name="IMAGENET Competition"/>
          <p:cNvSpPr/>
          <p:nvPr/>
        </p:nvSpPr>
        <p:spPr>
          <a:xfrm>
            <a:off x="558800" y="908447"/>
            <a:ext cx="8714182" cy="939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IMAGENET</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Competition</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5" name="picture-27.jpeg" descr="picture-27.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56" name="IMAGENET Competition…"/>
          <p:cNvSpPr/>
          <p:nvPr/>
        </p:nvSpPr>
        <p:spPr>
          <a:xfrm>
            <a:off x="304800" y="616347"/>
            <a:ext cx="12256428" cy="82056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IMAGENET</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Competition</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ImageNet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Large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Scale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Visual</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Recognition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Challenge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(ILSVRC)</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based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on</a:t>
            </a: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data</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Imagenet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opened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2010.</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Soon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became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benchmark</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for</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how</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well</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image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classification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algorithms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fared</a:t>
            </a: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against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most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complex</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visual</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dataset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assembled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time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Algorithms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performed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better</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when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trained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on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Imagenet.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Competition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ran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for</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8</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years.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2012,</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hlinkClick r:id="rId3" invalidUrl="" action="" tgtFrame="" tooltip="" history="1" highlightClick="0" endSnd="0"/>
              </a:rPr>
              <a:t> </a:t>
            </a:r>
            <a:r>
              <a:rPr sz="2900" u="sng">
                <a:solidFill>
                  <a:srgbClr val="727171"/>
                </a:solidFill>
                <a:latin typeface="Times New Roman"/>
                <a:ea typeface="Times New Roman"/>
                <a:cs typeface="Times New Roman"/>
                <a:sym typeface="Times New Roman"/>
                <a:hlinkClick r:id="rId3" invalidUrl="" action="" tgtFrame="" tooltip="" history="1" highlightClick="0" endSnd="0"/>
              </a:rPr>
              <a:t>deep neural</a:t>
            </a:r>
            <a:r>
              <a:rPr sz="2900" u="sng">
                <a:solidFill>
                  <a:srgbClr val="727171"/>
                </a:solidFill>
                <a:latin typeface="Times New Roman"/>
                <a:ea typeface="Times New Roman"/>
                <a:cs typeface="Times New Roman"/>
                <a:sym typeface="Times New Roman"/>
              </a:rPr>
              <a:t> </a:t>
            </a:r>
            <a:r>
              <a:rPr sz="2900" u="sng">
                <a:solidFill>
                  <a:srgbClr val="727171"/>
                </a:solidFill>
                <a:latin typeface="Times New Roman"/>
                <a:ea typeface="Times New Roman"/>
                <a:cs typeface="Times New Roman"/>
                <a:sym typeface="Times New Roman"/>
              </a:rPr>
              <a:t>network</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submitted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Alex</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Krizhevsky,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Ilya</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Sutskever,</a:t>
            </a: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and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Geoffrey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Hinton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performed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41%</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better</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than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next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best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competitor,</a:t>
            </a: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demonstrating</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that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deep</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learning</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was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viable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strategy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for</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machine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learning</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Accuracy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went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from</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25%</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to</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&lt;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5%</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through</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course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of</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ILSVRC.</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 name="picture-28.jpeg" descr="picture-28.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picture-29.jpeg" descr="picture-29.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61" name="IMAGENET…"/>
          <p:cNvSpPr/>
          <p:nvPr/>
        </p:nvSpPr>
        <p:spPr>
          <a:xfrm>
            <a:off x="304800" y="643643"/>
            <a:ext cx="12474334" cy="834641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100"/>
              </a:lnSpc>
              <a:defRPr sz="4200">
                <a:solidFill>
                  <a:srgbClr val="000000"/>
                </a:solidFill>
              </a:defRPr>
            </a:pPr>
            <a:r>
              <a:rPr sz="6200">
                <a:solidFill>
                  <a:srgbClr val="727171"/>
                </a:solidFill>
                <a:latin typeface="Times New Roman"/>
                <a:ea typeface="Times New Roman"/>
                <a:cs typeface="Times New Roman"/>
                <a:sym typeface="Times New Roman"/>
              </a:rPr>
              <a:t> </a:t>
            </a:r>
            <a:r>
              <a:rPr sz="6200">
                <a:solidFill>
                  <a:srgbClr val="727171"/>
                </a:solidFill>
                <a:latin typeface="Times New Roman"/>
                <a:ea typeface="Times New Roman"/>
                <a:cs typeface="Times New Roman"/>
                <a:sym typeface="Times New Roman"/>
              </a:rPr>
              <a:t>IMAGENET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3500"/>
              </a:lnSpc>
              <a:defRPr sz="4200">
                <a:solidFill>
                  <a:srgbClr val="000000"/>
                </a:solidFill>
              </a:defRPr>
            </a:pP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If</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the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deep</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learning</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boom</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we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see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today</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could</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be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attributed</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to</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single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event,</a:t>
            </a:r>
          </a:p>
          <a:p>
            <a:pPr algn="l">
              <a:lnSpc>
                <a:spcPts val="3500"/>
              </a:lnSpc>
              <a:defRPr sz="4200">
                <a:solidFill>
                  <a:srgbClr val="000000"/>
                </a:solidFill>
              </a:defRPr>
            </a:pP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would</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be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the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announcement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of</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the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2012</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ImageNet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challenge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results</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800"/>
              </a:lnSpc>
              <a:defRPr sz="4200">
                <a:solidFill>
                  <a:srgbClr val="000000"/>
                </a:solidFill>
              </a:defRPr>
            </a:pPr>
          </a:p>
          <a:p>
            <a:pPr algn="l">
              <a:lnSpc>
                <a:spcPts val="3500"/>
              </a:lnSpc>
              <a:defRPr sz="4200">
                <a:solidFill>
                  <a:srgbClr val="000000"/>
                </a:solidFill>
              </a:defRPr>
            </a:pP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Deep</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learning</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research</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exploded.</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500"/>
              </a:lnSpc>
              <a:defRPr sz="4200">
                <a:solidFill>
                  <a:srgbClr val="000000"/>
                </a:solidFill>
              </a:defRPr>
            </a:pP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Imagenet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went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from</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poster</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on</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CVPR</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to</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benchmark</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of</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most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of</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the</a:t>
            </a:r>
          </a:p>
          <a:p>
            <a:pPr algn="l">
              <a:lnSpc>
                <a:spcPts val="3500"/>
              </a:lnSpc>
              <a:defRPr sz="4200">
                <a:solidFill>
                  <a:srgbClr val="000000"/>
                </a:solidFill>
              </a:defRPr>
            </a:pP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presented</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papers</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today.</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500"/>
              </a:lnSpc>
              <a:defRPr sz="4200">
                <a:solidFill>
                  <a:srgbClr val="000000"/>
                </a:solidFill>
              </a:defRPr>
            </a:pP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was</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so</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clear</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that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if</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you</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do</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really</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good</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on</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ImageNet,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you</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could</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solve</a:t>
            </a:r>
          </a:p>
          <a:p>
            <a:pPr algn="l">
              <a:lnSpc>
                <a:spcPts val="3500"/>
              </a:lnSpc>
              <a:defRPr sz="4200">
                <a:solidFill>
                  <a:srgbClr val="000000"/>
                </a:solidFill>
              </a:defRPr>
            </a:pP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image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recognition,”</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Ilya</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Sutskever</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500"/>
              </a:lnSpc>
              <a:defRPr sz="4200">
                <a:solidFill>
                  <a:srgbClr val="000000"/>
                </a:solidFill>
              </a:defRPr>
            </a:pP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Without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Imagenet,</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the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deep</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learning</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revolution</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would</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have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been</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delayed.</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500"/>
              </a:lnSpc>
              <a:defRPr sz="4200">
                <a:solidFill>
                  <a:srgbClr val="000000"/>
                </a:solidFill>
              </a:defRPr>
            </a:pP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After</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LeNet-5</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for</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reading</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handwritten</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cheques,</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deep</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ConvNets</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(and</a:t>
            </a:r>
          </a:p>
          <a:p>
            <a:pPr algn="l">
              <a:lnSpc>
                <a:spcPts val="3500"/>
              </a:lnSpc>
              <a:defRPr sz="4200">
                <a:solidFill>
                  <a:srgbClr val="000000"/>
                </a:solidFill>
              </a:defRPr>
            </a:pP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Hinton?)</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needed</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much</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bigger</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data</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to</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be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useful</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in</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the</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real</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world</a:t>
            </a:r>
            <a:r>
              <a:rPr sz="3100">
                <a:solidFill>
                  <a:srgbClr val="727171"/>
                </a:solidFill>
                <a:latin typeface="Times New Roman"/>
                <a:ea typeface="Times New Roman"/>
                <a:cs typeface="Times New Roman"/>
                <a:sym typeface="Times New Roman"/>
              </a:rPr>
              <a:t> </a:t>
            </a:r>
            <a:r>
              <a:rPr sz="3100">
                <a:solidFill>
                  <a:srgbClr val="727171"/>
                </a:solidFill>
                <a:latin typeface="Times New Roman"/>
                <a:ea typeface="Times New Roman"/>
                <a:cs typeface="Times New Roman"/>
                <a:sym typeface="Times New Roman"/>
              </a:rPr>
              <a:t>.</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picture-15.jpeg" descr="picture-15.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64" name="Progress in Image Recognition"/>
          <p:cNvSpPr/>
          <p:nvPr/>
        </p:nvSpPr>
        <p:spPr>
          <a:xfrm>
            <a:off x="1384300" y="4132757"/>
            <a:ext cx="10581469" cy="965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500"/>
              </a:lnSpc>
              <a:defRPr sz="4200">
                <a:solidFill>
                  <a:srgbClr val="000000"/>
                </a:solidFill>
              </a:defRPr>
            </a:pPr>
            <a:r>
              <a:rPr sz="6600">
                <a:solidFill>
                  <a:srgbClr val="727171"/>
                </a:solidFill>
                <a:latin typeface="Times New Roman"/>
                <a:ea typeface="Times New Roman"/>
                <a:cs typeface="Times New Roman"/>
                <a:sym typeface="Times New Roman"/>
              </a:rPr>
              <a:t> </a:t>
            </a:r>
            <a:r>
              <a:rPr sz="6600">
                <a:solidFill>
                  <a:srgbClr val="727171"/>
                </a:solidFill>
                <a:latin typeface="Times New Roman"/>
                <a:ea typeface="Times New Roman"/>
                <a:cs typeface="Times New Roman"/>
                <a:sym typeface="Times New Roman"/>
              </a:rPr>
              <a:t>Progress</a:t>
            </a:r>
            <a:r>
              <a:rPr sz="6600">
                <a:solidFill>
                  <a:srgbClr val="727171"/>
                </a:solidFill>
                <a:latin typeface="Times New Roman"/>
                <a:ea typeface="Times New Roman"/>
                <a:cs typeface="Times New Roman"/>
                <a:sym typeface="Times New Roman"/>
              </a:rPr>
              <a:t> </a:t>
            </a:r>
            <a:r>
              <a:rPr sz="6600">
                <a:solidFill>
                  <a:srgbClr val="727171"/>
                </a:solidFill>
                <a:latin typeface="Times New Roman"/>
                <a:ea typeface="Times New Roman"/>
                <a:cs typeface="Times New Roman"/>
                <a:sym typeface="Times New Roman"/>
              </a:rPr>
              <a:t>in</a:t>
            </a:r>
            <a:r>
              <a:rPr sz="6600">
                <a:solidFill>
                  <a:srgbClr val="727171"/>
                </a:solidFill>
                <a:latin typeface="Times New Roman"/>
                <a:ea typeface="Times New Roman"/>
                <a:cs typeface="Times New Roman"/>
                <a:sym typeface="Times New Roman"/>
              </a:rPr>
              <a:t> </a:t>
            </a:r>
            <a:r>
              <a:rPr sz="6600">
                <a:solidFill>
                  <a:srgbClr val="727171"/>
                </a:solidFill>
                <a:latin typeface="Times New Roman"/>
                <a:ea typeface="Times New Roman"/>
                <a:cs typeface="Times New Roman"/>
                <a:sym typeface="Times New Roman"/>
              </a:rPr>
              <a:t>Image</a:t>
            </a:r>
            <a:r>
              <a:rPr sz="6600">
                <a:solidFill>
                  <a:srgbClr val="727171"/>
                </a:solidFill>
                <a:latin typeface="Times New Roman"/>
                <a:ea typeface="Times New Roman"/>
                <a:cs typeface="Times New Roman"/>
                <a:sym typeface="Times New Roman"/>
              </a:rPr>
              <a:t> </a:t>
            </a:r>
            <a:r>
              <a:rPr sz="6600">
                <a:solidFill>
                  <a:srgbClr val="727171"/>
                </a:solidFill>
                <a:latin typeface="Times New Roman"/>
                <a:ea typeface="Times New Roman"/>
                <a:cs typeface="Times New Roman"/>
                <a:sym typeface="Times New Roman"/>
              </a:rPr>
              <a:t>Recognition</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picture-31.jpeg" descr="picture-31.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67" name="AlexNet…"/>
          <p:cNvSpPr/>
          <p:nvPr/>
        </p:nvSpPr>
        <p:spPr>
          <a:xfrm>
            <a:off x="304800" y="643643"/>
            <a:ext cx="12327192" cy="834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100"/>
              </a:lnSpc>
              <a:defRPr sz="4200">
                <a:solidFill>
                  <a:srgbClr val="000000"/>
                </a:solidFill>
              </a:defRPr>
            </a:pPr>
            <a:r>
              <a:rPr sz="6200">
                <a:solidFill>
                  <a:srgbClr val="727171"/>
                </a:solidFill>
                <a:latin typeface="Times New Roman"/>
                <a:ea typeface="Times New Roman"/>
                <a:cs typeface="Times New Roman"/>
                <a:sym typeface="Times New Roman"/>
              </a:rPr>
              <a:t> </a:t>
            </a:r>
            <a:r>
              <a:rPr sz="6200">
                <a:solidFill>
                  <a:srgbClr val="727171"/>
                </a:solidFill>
                <a:latin typeface="Times New Roman"/>
                <a:ea typeface="Times New Roman"/>
                <a:cs typeface="Times New Roman"/>
                <a:sym typeface="Times New Roman"/>
              </a:rPr>
              <a:t>AlexNet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2800"/>
              </a:lnSpc>
              <a:defRPr sz="4200">
                <a:solidFill>
                  <a:srgbClr val="000000"/>
                </a:solidFill>
              </a:defRPr>
            </a:pP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ILSVRC</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2012.</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2800"/>
              </a:lnSpc>
              <a:defRPr sz="4200">
                <a:solidFill>
                  <a:srgbClr val="000000"/>
                </a:solidFill>
              </a:defRPr>
            </a:pP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First</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successful</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use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of</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deep</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convnet</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for</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large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scale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image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classification.</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Possible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because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of</a:t>
            </a:r>
          </a:p>
          <a:p>
            <a:pPr algn="l">
              <a:lnSpc>
                <a:spcPts val="0"/>
              </a:lnSpc>
              <a:defRPr sz="4200">
                <a:solidFill>
                  <a:srgbClr val="000000"/>
                </a:solidFill>
              </a:defRPr>
            </a:pPr>
          </a:p>
          <a:p>
            <a:pPr algn="l">
              <a:lnSpc>
                <a:spcPts val="2800"/>
              </a:lnSpc>
              <a:defRPr sz="4200">
                <a:solidFill>
                  <a:srgbClr val="000000"/>
                </a:solidFill>
              </a:defRPr>
            </a:pP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large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amounts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of</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labelled</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data</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from</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ImageNet</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well</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computations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on</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2</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GPUs.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2800"/>
              </a:lnSpc>
              <a:defRPr sz="4200">
                <a:solidFill>
                  <a:srgbClr val="000000"/>
                </a:solidFill>
              </a:defRPr>
            </a:pPr>
            <a:r>
              <a:rPr b="1" sz="2500">
                <a:solidFill>
                  <a:srgbClr val="727171"/>
                </a:solidFill>
                <a:latin typeface="Times New Roman"/>
                <a:ea typeface="Times New Roman"/>
                <a:cs typeface="Times New Roman"/>
                <a:sym typeface="Times New Roman"/>
              </a:rPr>
              <a:t>  </a:t>
            </a:r>
            <a:r>
              <a:rPr b="1" sz="2500">
                <a:solidFill>
                  <a:srgbClr val="727171"/>
                </a:solidFill>
                <a:latin typeface="Times New Roman"/>
                <a:ea typeface="Times New Roman"/>
                <a:cs typeface="Times New Roman"/>
                <a:sym typeface="Times New Roman"/>
              </a:rPr>
              <a:t>ReLU</a:t>
            </a:r>
            <a:r>
              <a:rPr b="1"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non-linearity</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activation</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functions,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finding</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that</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they</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performed</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better</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and</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decreased</a:t>
            </a:r>
          </a:p>
          <a:p>
            <a:pPr algn="l">
              <a:lnSpc>
                <a:spcPts val="0"/>
              </a:lnSpc>
              <a:defRPr sz="4200">
                <a:solidFill>
                  <a:srgbClr val="000000"/>
                </a:solidFill>
              </a:defRPr>
            </a:pPr>
          </a:p>
          <a:p>
            <a:pPr algn="l">
              <a:lnSpc>
                <a:spcPts val="2800"/>
              </a:lnSpc>
              <a:defRPr sz="4200">
                <a:solidFill>
                  <a:srgbClr val="000000"/>
                </a:solidFill>
              </a:defRPr>
            </a:pP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training</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time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relative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to</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the</a:t>
            </a:r>
            <a:r>
              <a:rPr sz="2500">
                <a:solidFill>
                  <a:srgbClr val="727171"/>
                </a:solidFill>
                <a:latin typeface="Times New Roman"/>
                <a:ea typeface="Times New Roman"/>
                <a:cs typeface="Times New Roman"/>
                <a:sym typeface="Times New Roman"/>
              </a:rPr>
              <a:t> </a:t>
            </a:r>
            <a:r>
              <a:rPr i="1" sz="2500">
                <a:solidFill>
                  <a:srgbClr val="727171"/>
                </a:solidFill>
                <a:latin typeface="Times New Roman"/>
                <a:ea typeface="Times New Roman"/>
                <a:cs typeface="Times New Roman"/>
                <a:sym typeface="Times New Roman"/>
              </a:rPr>
              <a:t>tanh</a:t>
            </a:r>
            <a:r>
              <a:rPr i="1"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function.</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ReLU</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non-linearity</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now</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tends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to</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be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default</a:t>
            </a:r>
          </a:p>
          <a:p>
            <a:pPr algn="l">
              <a:lnSpc>
                <a:spcPts val="0"/>
              </a:lnSpc>
              <a:defRPr sz="4200">
                <a:solidFill>
                  <a:srgbClr val="000000"/>
                </a:solidFill>
              </a:defRPr>
            </a:pPr>
          </a:p>
          <a:p>
            <a:pPr algn="l">
              <a:lnSpc>
                <a:spcPts val="2800"/>
              </a:lnSpc>
              <a:defRPr sz="4200">
                <a:solidFill>
                  <a:srgbClr val="000000"/>
                </a:solidFill>
              </a:defRPr>
            </a:pP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activation</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function</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for</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deep</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networks.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2800"/>
              </a:lnSpc>
              <a:defRPr sz="4200">
                <a:solidFill>
                  <a:srgbClr val="000000"/>
                </a:solidFill>
              </a:defRPr>
            </a:pPr>
            <a:r>
              <a:rPr b="1" sz="2500">
                <a:solidFill>
                  <a:srgbClr val="727171"/>
                </a:solidFill>
                <a:latin typeface="Times New Roman"/>
                <a:ea typeface="Times New Roman"/>
                <a:cs typeface="Times New Roman"/>
                <a:sym typeface="Times New Roman"/>
              </a:rPr>
              <a:t>  </a:t>
            </a:r>
            <a:r>
              <a:rPr b="1" sz="2500">
                <a:solidFill>
                  <a:srgbClr val="727171"/>
                </a:solidFill>
                <a:latin typeface="Times New Roman"/>
                <a:ea typeface="Times New Roman"/>
                <a:cs typeface="Times New Roman"/>
                <a:sym typeface="Times New Roman"/>
              </a:rPr>
              <a:t>Data</a:t>
            </a:r>
            <a:r>
              <a:rPr b="1" sz="2500">
                <a:solidFill>
                  <a:srgbClr val="727171"/>
                </a:solidFill>
                <a:latin typeface="Times New Roman"/>
                <a:ea typeface="Times New Roman"/>
                <a:cs typeface="Times New Roman"/>
                <a:sym typeface="Times New Roman"/>
              </a:rPr>
              <a:t> </a:t>
            </a:r>
            <a:r>
              <a:rPr b="1" sz="2500">
                <a:solidFill>
                  <a:srgbClr val="727171"/>
                </a:solidFill>
                <a:latin typeface="Times New Roman"/>
                <a:ea typeface="Times New Roman"/>
                <a:cs typeface="Times New Roman"/>
                <a:sym typeface="Times New Roman"/>
              </a:rPr>
              <a:t>augmentation</a:t>
            </a:r>
            <a:r>
              <a:rPr b="1"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techniques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that</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consisted</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of</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image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translations,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horizontal</a:t>
            </a:r>
          </a:p>
          <a:p>
            <a:pPr algn="l">
              <a:lnSpc>
                <a:spcPts val="0"/>
              </a:lnSpc>
              <a:defRPr sz="4200">
                <a:solidFill>
                  <a:srgbClr val="000000"/>
                </a:solidFill>
              </a:defRPr>
            </a:pPr>
          </a:p>
          <a:p>
            <a:pPr algn="l">
              <a:lnSpc>
                <a:spcPts val="2800"/>
              </a:lnSpc>
              <a:defRPr sz="4200">
                <a:solidFill>
                  <a:srgbClr val="000000"/>
                </a:solidFill>
              </a:defRPr>
            </a:pP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reflections,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and</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mean</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subtraction.</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They</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techniques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are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very</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widely</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used</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today</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for</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many</a:t>
            </a:r>
          </a:p>
          <a:p>
            <a:pPr algn="l">
              <a:lnSpc>
                <a:spcPts val="0"/>
              </a:lnSpc>
              <a:defRPr sz="4200">
                <a:solidFill>
                  <a:srgbClr val="000000"/>
                </a:solidFill>
              </a:defRPr>
            </a:pPr>
          </a:p>
          <a:p>
            <a:pPr algn="l">
              <a:lnSpc>
                <a:spcPts val="2800"/>
              </a:lnSpc>
              <a:defRPr sz="4200">
                <a:solidFill>
                  <a:srgbClr val="000000"/>
                </a:solidFill>
              </a:defRPr>
            </a:pP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computer</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vision</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tasks.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a:lnSpc>
                <a:spcPts val="2800"/>
              </a:lnSpc>
              <a:defRPr sz="4200">
                <a:solidFill>
                  <a:srgbClr val="000000"/>
                </a:solidFill>
              </a:defRPr>
            </a:pPr>
            <a:r>
              <a:rPr b="1" sz="2500">
                <a:solidFill>
                  <a:srgbClr val="727171"/>
                </a:solidFill>
                <a:latin typeface="Times New Roman"/>
                <a:ea typeface="Times New Roman"/>
                <a:cs typeface="Times New Roman"/>
                <a:sym typeface="Times New Roman"/>
              </a:rPr>
              <a:t>  </a:t>
            </a:r>
            <a:r>
              <a:rPr b="1" sz="2500">
                <a:solidFill>
                  <a:srgbClr val="727171"/>
                </a:solidFill>
                <a:latin typeface="Times New Roman"/>
                <a:ea typeface="Times New Roman"/>
                <a:cs typeface="Times New Roman"/>
                <a:sym typeface="Times New Roman"/>
              </a:rPr>
              <a:t>Dropout</a:t>
            </a:r>
            <a:r>
              <a:rPr b="1"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layers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in</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order</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to</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combat</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problem</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of</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overfitting</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to</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training</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data.</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2800"/>
              </a:lnSpc>
              <a:defRPr sz="4200">
                <a:solidFill>
                  <a:srgbClr val="000000"/>
                </a:solidFill>
              </a:defRPr>
            </a:pP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Proposed</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style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of</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having</a:t>
            </a:r>
            <a:r>
              <a:rPr sz="2500">
                <a:solidFill>
                  <a:srgbClr val="727171"/>
                </a:solidFill>
                <a:latin typeface="Times New Roman"/>
                <a:ea typeface="Times New Roman"/>
                <a:cs typeface="Times New Roman"/>
                <a:sym typeface="Times New Roman"/>
              </a:rPr>
              <a:t> </a:t>
            </a:r>
            <a:r>
              <a:rPr b="1" sz="2500">
                <a:solidFill>
                  <a:srgbClr val="727171"/>
                </a:solidFill>
                <a:latin typeface="Times New Roman"/>
                <a:ea typeface="Times New Roman"/>
                <a:cs typeface="Times New Roman"/>
                <a:sym typeface="Times New Roman"/>
              </a:rPr>
              <a:t>successive</a:t>
            </a:r>
            <a:r>
              <a:rPr b="1" sz="2500">
                <a:solidFill>
                  <a:srgbClr val="727171"/>
                </a:solidFill>
                <a:latin typeface="Times New Roman"/>
                <a:ea typeface="Times New Roman"/>
                <a:cs typeface="Times New Roman"/>
                <a:sym typeface="Times New Roman"/>
              </a:rPr>
              <a:t> </a:t>
            </a:r>
            <a:r>
              <a:rPr b="1" sz="2500">
                <a:solidFill>
                  <a:srgbClr val="727171"/>
                </a:solidFill>
                <a:latin typeface="Times New Roman"/>
                <a:ea typeface="Times New Roman"/>
                <a:cs typeface="Times New Roman"/>
                <a:sym typeface="Times New Roman"/>
              </a:rPr>
              <a:t>convolution</a:t>
            </a:r>
            <a:r>
              <a:rPr b="1"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and</a:t>
            </a:r>
            <a:r>
              <a:rPr sz="2500">
                <a:solidFill>
                  <a:srgbClr val="727171"/>
                </a:solidFill>
                <a:latin typeface="Times New Roman"/>
                <a:ea typeface="Times New Roman"/>
                <a:cs typeface="Times New Roman"/>
                <a:sym typeface="Times New Roman"/>
              </a:rPr>
              <a:t> </a:t>
            </a:r>
            <a:r>
              <a:rPr b="1" sz="2500">
                <a:solidFill>
                  <a:srgbClr val="727171"/>
                </a:solidFill>
                <a:latin typeface="Times New Roman"/>
                <a:ea typeface="Times New Roman"/>
                <a:cs typeface="Times New Roman"/>
                <a:sym typeface="Times New Roman"/>
              </a:rPr>
              <a:t>poolinglayers</a:t>
            </a:r>
            <a:r>
              <a:rPr sz="2500">
                <a:solidFill>
                  <a:srgbClr val="727171"/>
                </a:solidFill>
                <a:latin typeface="Times New Roman"/>
                <a:ea typeface="Times New Roman"/>
                <a:cs typeface="Times New Roman"/>
                <a:sym typeface="Times New Roman"/>
              </a:rPr>
              <a:t>,</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followed</a:t>
            </a:r>
          </a:p>
          <a:p>
            <a:pPr algn="l">
              <a:lnSpc>
                <a:spcPts val="0"/>
              </a:lnSpc>
              <a:defRPr sz="4200">
                <a:solidFill>
                  <a:srgbClr val="000000"/>
                </a:solidFill>
              </a:defRPr>
            </a:pPr>
          </a:p>
          <a:p>
            <a:pPr algn="l">
              <a:lnSpc>
                <a:spcPts val="2800"/>
              </a:lnSpc>
              <a:defRPr sz="4200">
                <a:solidFill>
                  <a:srgbClr val="000000"/>
                </a:solidFill>
              </a:defRPr>
            </a:pP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by</a:t>
            </a:r>
            <a:r>
              <a:rPr sz="2500">
                <a:solidFill>
                  <a:srgbClr val="727171"/>
                </a:solidFill>
                <a:latin typeface="Times New Roman"/>
                <a:ea typeface="Times New Roman"/>
                <a:cs typeface="Times New Roman"/>
                <a:sym typeface="Times New Roman"/>
              </a:rPr>
              <a:t> </a:t>
            </a:r>
            <a:r>
              <a:rPr b="1" sz="2500">
                <a:solidFill>
                  <a:srgbClr val="727171"/>
                </a:solidFill>
                <a:latin typeface="Times New Roman"/>
                <a:ea typeface="Times New Roman"/>
                <a:cs typeface="Times New Roman"/>
                <a:sym typeface="Times New Roman"/>
              </a:rPr>
              <a:t>fully</a:t>
            </a:r>
            <a:r>
              <a:rPr b="1"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t>
            </a:r>
            <a:r>
              <a:rPr sz="2500">
                <a:solidFill>
                  <a:srgbClr val="727171"/>
                </a:solidFill>
                <a:latin typeface="Times New Roman"/>
                <a:ea typeface="Times New Roman"/>
                <a:cs typeface="Times New Roman"/>
                <a:sym typeface="Times New Roman"/>
              </a:rPr>
              <a:t> </a:t>
            </a:r>
            <a:r>
              <a:rPr b="1" sz="2500">
                <a:solidFill>
                  <a:srgbClr val="727171"/>
                </a:solidFill>
                <a:latin typeface="Times New Roman"/>
                <a:ea typeface="Times New Roman"/>
                <a:cs typeface="Times New Roman"/>
                <a:sym typeface="Times New Roman"/>
              </a:rPr>
              <a:t>connected</a:t>
            </a:r>
            <a:r>
              <a:rPr b="1"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layers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at</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end</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is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still</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the</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basis</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of</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many</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state-of-the-art</a:t>
            </a: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networks</a:t>
            </a:r>
          </a:p>
          <a:p>
            <a:pPr algn="l">
              <a:lnSpc>
                <a:spcPts val="0"/>
              </a:lnSpc>
              <a:defRPr sz="4200">
                <a:solidFill>
                  <a:srgbClr val="000000"/>
                </a:solidFill>
              </a:defRPr>
            </a:pPr>
          </a:p>
          <a:p>
            <a:pPr algn="l">
              <a:lnSpc>
                <a:spcPts val="2800"/>
              </a:lnSpc>
              <a:defRPr sz="4200">
                <a:solidFill>
                  <a:srgbClr val="000000"/>
                </a:solidFill>
              </a:defRPr>
            </a:pPr>
            <a:r>
              <a:rPr sz="2500">
                <a:solidFill>
                  <a:srgbClr val="727171"/>
                </a:solidFill>
                <a:latin typeface="Times New Roman"/>
                <a:ea typeface="Times New Roman"/>
                <a:cs typeface="Times New Roman"/>
                <a:sym typeface="Times New Roman"/>
              </a:rPr>
              <a:t>  </a:t>
            </a:r>
            <a:r>
              <a:rPr sz="2500">
                <a:solidFill>
                  <a:srgbClr val="727171"/>
                </a:solidFill>
                <a:latin typeface="Times New Roman"/>
                <a:ea typeface="Times New Roman"/>
                <a:cs typeface="Times New Roman"/>
                <a:sym typeface="Times New Roman"/>
              </a:rPr>
              <a:t>today.</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9" name="picture-32.jpeg" descr="picture-32.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70" name="Clarifai…"/>
          <p:cNvSpPr/>
          <p:nvPr/>
        </p:nvSpPr>
        <p:spPr>
          <a:xfrm>
            <a:off x="304800" y="730647"/>
            <a:ext cx="12146230" cy="728124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Clarifai</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35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ILSVRC</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2013.</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5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Matthew</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Zeiler,</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PhD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student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NYU</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2013</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Rob</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Fergus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won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p>
          <a:p>
            <a:pPr algn="l">
              <a:lnSpc>
                <a:spcPts val="35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2013</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competition.</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5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Matthew</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Zeiler</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built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Clarifai</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based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off</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his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2013</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ImageNet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win,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now</a:t>
            </a:r>
          </a:p>
          <a:p>
            <a:pPr algn="l">
              <a:lnSpc>
                <a:spcPts val="35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backed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by</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$40</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million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VC</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funding.</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5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“widely</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seen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one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of</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most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promising</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[startups]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crowded,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buzzy</a:t>
            </a:r>
          </a:p>
          <a:p>
            <a:pPr algn="l">
              <a:lnSpc>
                <a:spcPts val="35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field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of</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machine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learning.”</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t>
            </a:r>
            <a:r>
              <a:rPr sz="3000">
                <a:solidFill>
                  <a:srgbClr val="727171"/>
                </a:solidFill>
                <a:latin typeface="Times New Roman"/>
                <a:ea typeface="Times New Roman"/>
                <a:cs typeface="Times New Roman"/>
                <a:sym typeface="Times New Roman"/>
              </a:rPr>
              <a:t> </a:t>
            </a:r>
            <a:r>
              <a:rPr sz="3000">
                <a:latin typeface="Times New Roman"/>
                <a:ea typeface="Times New Roman"/>
                <a:cs typeface="Times New Roman"/>
                <a:sym typeface="Times New Roman"/>
              </a:rPr>
              <a:t>Forbes</a:t>
            </a:r>
            <a:r>
              <a:rPr sz="3000">
                <a:solidFill>
                  <a:srgbClr val="727171"/>
                </a:solidFill>
                <a:latin typeface="Times New Roman"/>
                <a:ea typeface="Times New Roman"/>
                <a:cs typeface="Times New Roman"/>
                <a:sym typeface="Times New Roman"/>
              </a:rPr>
              <a: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5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Also,</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OverFeat: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Integrated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Recognition,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Localization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Detection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using</a:t>
            </a:r>
          </a:p>
          <a:p>
            <a:pPr algn="l">
              <a:lnSpc>
                <a:spcPts val="35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Convolutional</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Networks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by</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Yan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LeCun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team</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NYU.</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 name="picture-33.jpeg" descr="picture-33.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picture-34.jpeg" descr="picture-34.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75" name="VGG…"/>
          <p:cNvSpPr/>
          <p:nvPr/>
        </p:nvSpPr>
        <p:spPr>
          <a:xfrm>
            <a:off x="304800" y="644222"/>
            <a:ext cx="12260593" cy="837003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6100"/>
              </a:lnSpc>
              <a:defRPr sz="4200">
                <a:solidFill>
                  <a:srgbClr val="000000"/>
                </a:solidFill>
              </a:defRPr>
            </a:pPr>
            <a:r>
              <a:rPr sz="5300">
                <a:solidFill>
                  <a:srgbClr val="727171"/>
                </a:solidFill>
                <a:latin typeface="Times New Roman"/>
                <a:ea typeface="Times New Roman"/>
                <a:cs typeface="Times New Roman"/>
                <a:sym typeface="Times New Roman"/>
              </a:rPr>
              <a:t> </a:t>
            </a:r>
            <a:r>
              <a:rPr sz="5300">
                <a:solidFill>
                  <a:srgbClr val="727171"/>
                </a:solidFill>
                <a:latin typeface="Times New Roman"/>
                <a:ea typeface="Times New Roman"/>
                <a:cs typeface="Times New Roman"/>
                <a:sym typeface="Times New Roman"/>
              </a:rPr>
              <a:t>VGG</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0"/>
              </a:lnSpc>
              <a:defRPr sz="4200">
                <a:solidFill>
                  <a:srgbClr val="000000"/>
                </a:solidFill>
              </a:defRPr>
            </a:pPr>
          </a:p>
          <a:p>
            <a:pPr algn="l">
              <a:lnSpc>
                <a:spcPts val="2800"/>
              </a:lnSpc>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Visual</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Geometry</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Group</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Oxford,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UK.</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0"/>
              </a:lnSpc>
              <a:defRPr sz="4200">
                <a:solidFill>
                  <a:srgbClr val="000000"/>
                </a:solidFill>
              </a:defRPr>
            </a:pPr>
          </a:p>
          <a:p>
            <a:pPr algn="l">
              <a:lnSpc>
                <a:spcPts val="2800"/>
              </a:lnSpc>
              <a:defRPr sz="4200">
                <a:solidFill>
                  <a:srgbClr val="000000"/>
                </a:solidFill>
              </a:defRPr>
            </a:pPr>
            <a:r>
              <a:rPr b="1" sz="2400">
                <a:solidFill>
                  <a:srgbClr val="727171"/>
                </a:solidFill>
                <a:latin typeface="Times New Roman"/>
                <a:ea typeface="Times New Roman"/>
                <a:cs typeface="Times New Roman"/>
                <a:sym typeface="Times New Roman"/>
              </a:rPr>
              <a:t>  </a:t>
            </a:r>
            <a:r>
              <a:rPr b="1" sz="2400">
                <a:solidFill>
                  <a:srgbClr val="727171"/>
                </a:solidFill>
                <a:latin typeface="Times New Roman"/>
                <a:ea typeface="Times New Roman"/>
                <a:cs typeface="Times New Roman"/>
                <a:sym typeface="Times New Roman"/>
              </a:rPr>
              <a:t>Idea:</a:t>
            </a:r>
            <a:r>
              <a:rPr b="1"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You</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didn’t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really</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need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any</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fancy</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tricks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to</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get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high</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accuracy.</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Just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deep</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network</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with</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lots</a:t>
            </a:r>
          </a:p>
          <a:p>
            <a:pPr algn="l">
              <a:lnSpc>
                <a:spcPts val="2800"/>
              </a:lnSpc>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of</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small</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3x3</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convolutions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and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non-linearities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will</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do</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trick!</a:t>
            </a:r>
          </a:p>
          <a:p>
            <a:pPr algn="l">
              <a:lnSpc>
                <a:spcPts val="1000"/>
              </a:lnSpc>
              <a:defRPr sz="4200">
                <a:solidFill>
                  <a:srgbClr val="000000"/>
                </a:solidFill>
              </a:defRPr>
            </a:pPr>
          </a:p>
          <a:p>
            <a:pPr algn="l">
              <a:lnSpc>
                <a:spcPts val="1000"/>
              </a:lnSpc>
              <a:defRPr sz="4200">
                <a:solidFill>
                  <a:srgbClr val="000000"/>
                </a:solidFill>
              </a:defRPr>
            </a:pPr>
          </a:p>
          <a:p>
            <a:pPr algn="l">
              <a:lnSpc>
                <a:spcPts val="900"/>
              </a:lnSpc>
              <a:defRPr sz="4200">
                <a:solidFill>
                  <a:srgbClr val="000000"/>
                </a:solidFill>
              </a:defRPr>
            </a:pPr>
          </a:p>
          <a:p>
            <a:pPr algn="l">
              <a:lnSpc>
                <a:spcPts val="2800"/>
              </a:lnSpc>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Two</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successive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3x3</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convolutions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has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equivalent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receptive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field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pixels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sees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a:t>
            </a:r>
          </a:p>
          <a:p>
            <a:pPr algn="l">
              <a:lnSpc>
                <a:spcPts val="2800"/>
              </a:lnSpc>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single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5x5</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filter,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and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3</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3x3</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filter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7x7</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filter.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Same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stimulation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of</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pixels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with</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added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benefits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of</a:t>
            </a:r>
          </a:p>
          <a:p>
            <a:pPr algn="l">
              <a:lnSpc>
                <a:spcPts val="2800"/>
              </a:lnSpc>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smaller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filters.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0"/>
              </a:lnSpc>
              <a:defRPr sz="4200">
                <a:solidFill>
                  <a:srgbClr val="000000"/>
                </a:solidFill>
              </a:defRPr>
            </a:pPr>
          </a:p>
          <a:p>
            <a:pPr algn="l" defTabSz="457200">
              <a:lnSpc>
                <a:spcPts val="2800"/>
              </a:lnSpc>
              <a:tabLst>
                <a:tab pos="1905000" algn="l"/>
              </a:tabLst>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Decrease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number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of</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parameters.</a:t>
            </a:r>
          </a:p>
          <a:p>
            <a:pPr algn="l">
              <a:lnSpc>
                <a:spcPts val="1000"/>
              </a:lnSpc>
              <a:defRPr sz="4200">
                <a:solidFill>
                  <a:srgbClr val="000000"/>
                </a:solidFill>
              </a:defRPr>
            </a:pPr>
          </a:p>
          <a:p>
            <a:pPr algn="l">
              <a:lnSpc>
                <a:spcPts val="1000"/>
              </a:lnSpc>
              <a:defRPr sz="4200">
                <a:solidFill>
                  <a:srgbClr val="000000"/>
                </a:solidFill>
              </a:defRPr>
            </a:pPr>
          </a:p>
          <a:p>
            <a:pPr algn="l">
              <a:lnSpc>
                <a:spcPts val="900"/>
              </a:lnSpc>
              <a:defRPr sz="4200">
                <a:solidFill>
                  <a:srgbClr val="000000"/>
                </a:solidFill>
              </a:defRPr>
            </a:pPr>
          </a:p>
          <a:p>
            <a:pPr algn="l" defTabSz="457200">
              <a:lnSpc>
                <a:spcPts val="2800"/>
              </a:lnSpc>
              <a:tabLst>
                <a:tab pos="1905000" algn="l"/>
              </a:tabLst>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Using</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ReLU</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function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in-between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each</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convolution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introduces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more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non-</a:t>
            </a:r>
          </a:p>
          <a:p>
            <a:pPr algn="l" defTabSz="457200">
              <a:lnSpc>
                <a:spcPts val="2800"/>
              </a:lnSpc>
              <a:tabLst>
                <a:tab pos="1905000" algn="l"/>
              </a:tabLst>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linearity</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into</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network</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which</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makes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modeling</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decision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function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better.</a:t>
            </a:r>
          </a:p>
          <a:p>
            <a:pPr algn="l">
              <a:lnSpc>
                <a:spcPts val="1000"/>
              </a:lnSpc>
              <a:defRPr sz="4200">
                <a:solidFill>
                  <a:srgbClr val="000000"/>
                </a:solidFill>
              </a:defRPr>
            </a:pPr>
          </a:p>
          <a:p>
            <a:pPr algn="l">
              <a:lnSpc>
                <a:spcPts val="1000"/>
              </a:lnSpc>
              <a:defRPr sz="4200">
                <a:solidFill>
                  <a:srgbClr val="000000"/>
                </a:solidFill>
              </a:defRPr>
            </a:pPr>
          </a:p>
          <a:p>
            <a:pPr algn="l">
              <a:lnSpc>
                <a:spcPts val="900"/>
              </a:lnSpc>
              <a:defRPr sz="4200">
                <a:solidFill>
                  <a:srgbClr val="000000"/>
                </a:solidFill>
              </a:defRPr>
            </a:pPr>
          </a:p>
          <a:p>
            <a:pPr algn="l" defTabSz="457200">
              <a:lnSpc>
                <a:spcPts val="2800"/>
              </a:lnSpc>
              <a:tabLst>
                <a:tab pos="1905000" algn="l"/>
              </a:tabLst>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spatial</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size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of</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input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volumes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each</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layer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decrease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result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of</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pooling</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layers),</a:t>
            </a:r>
          </a:p>
          <a:p>
            <a:pPr algn="l" defTabSz="457200">
              <a:lnSpc>
                <a:spcPts val="2800"/>
              </a:lnSpc>
              <a:tabLst>
                <a:tab pos="1905000" algn="l"/>
              </a:tabLst>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depth</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of</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volumes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increase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since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need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more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discriminative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features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to</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use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for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accurate</a:t>
            </a:r>
          </a:p>
          <a:p>
            <a:pPr algn="l" defTabSz="457200">
              <a:lnSpc>
                <a:spcPts val="2800"/>
              </a:lnSpc>
              <a:tabLst>
                <a:tab pos="1905000" algn="l"/>
              </a:tabLst>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classification.</a:t>
            </a:r>
          </a:p>
          <a:p>
            <a:pPr algn="l">
              <a:lnSpc>
                <a:spcPts val="1000"/>
              </a:lnSpc>
              <a:defRPr sz="4200">
                <a:solidFill>
                  <a:srgbClr val="000000"/>
                </a:solidFill>
              </a:defRPr>
            </a:pPr>
          </a:p>
          <a:p>
            <a:pPr algn="l">
              <a:lnSpc>
                <a:spcPts val="1000"/>
              </a:lnSpc>
              <a:defRPr sz="4200">
                <a:solidFill>
                  <a:srgbClr val="000000"/>
                </a:solidFill>
              </a:defRPr>
            </a:pPr>
          </a:p>
          <a:p>
            <a:pPr algn="l">
              <a:lnSpc>
                <a:spcPts val="900"/>
              </a:lnSpc>
              <a:defRPr sz="4200">
                <a:solidFill>
                  <a:srgbClr val="000000"/>
                </a:solidFill>
              </a:defRPr>
            </a:pPr>
          </a:p>
          <a:p>
            <a:pPr algn="l" defTabSz="457200">
              <a:lnSpc>
                <a:spcPts val="2800"/>
              </a:lnSpc>
              <a:tabLst>
                <a:tab pos="1905000" algn="l"/>
              </a:tabLst>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ew</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kind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of</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data</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augmentation: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scale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jittering.</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 name="picture-5.jpeg" descr="picture-5.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picture-35.jpeg" descr="picture-35.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 name="picture-36.jpeg" descr="picture-36.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80" name="GoogleLeNet and Inception…"/>
          <p:cNvSpPr/>
          <p:nvPr/>
        </p:nvSpPr>
        <p:spPr>
          <a:xfrm>
            <a:off x="304800" y="645541"/>
            <a:ext cx="12071983" cy="807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6900"/>
              </a:lnSpc>
              <a:defRPr sz="4200">
                <a:solidFill>
                  <a:srgbClr val="000000"/>
                </a:solidFill>
              </a:defRPr>
            </a:pPr>
            <a:r>
              <a:rPr sz="6100">
                <a:solidFill>
                  <a:srgbClr val="727171"/>
                </a:solidFill>
                <a:latin typeface="Times New Roman"/>
                <a:ea typeface="Times New Roman"/>
                <a:cs typeface="Times New Roman"/>
                <a:sym typeface="Times New Roman"/>
              </a:rPr>
              <a:t> </a:t>
            </a:r>
            <a:r>
              <a:rPr sz="6100">
                <a:solidFill>
                  <a:srgbClr val="727171"/>
                </a:solidFill>
                <a:latin typeface="Times New Roman"/>
                <a:ea typeface="Times New Roman"/>
                <a:cs typeface="Times New Roman"/>
                <a:sym typeface="Times New Roman"/>
              </a:rPr>
              <a:t>GoogleLeNet</a:t>
            </a:r>
            <a:r>
              <a:rPr sz="6100">
                <a:solidFill>
                  <a:srgbClr val="727171"/>
                </a:solidFill>
                <a:latin typeface="Times New Roman"/>
                <a:ea typeface="Times New Roman"/>
                <a:cs typeface="Times New Roman"/>
                <a:sym typeface="Times New Roman"/>
              </a:rPr>
              <a:t> </a:t>
            </a:r>
            <a:r>
              <a:rPr sz="6100">
                <a:solidFill>
                  <a:srgbClr val="727171"/>
                </a:solidFill>
                <a:latin typeface="Times New Roman"/>
                <a:ea typeface="Times New Roman"/>
                <a:cs typeface="Times New Roman"/>
                <a:sym typeface="Times New Roman"/>
              </a:rPr>
              <a:t>and</a:t>
            </a:r>
            <a:r>
              <a:rPr sz="6100">
                <a:solidFill>
                  <a:srgbClr val="727171"/>
                </a:solidFill>
                <a:latin typeface="Times New Roman"/>
                <a:ea typeface="Times New Roman"/>
                <a:cs typeface="Times New Roman"/>
                <a:sym typeface="Times New Roman"/>
              </a:rPr>
              <a:t> </a:t>
            </a:r>
            <a:r>
              <a:rPr sz="6100">
                <a:solidFill>
                  <a:srgbClr val="727171"/>
                </a:solidFill>
                <a:latin typeface="Times New Roman"/>
                <a:ea typeface="Times New Roman"/>
                <a:cs typeface="Times New Roman"/>
                <a:sym typeface="Times New Roman"/>
              </a:rPr>
              <a:t>Inception</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400"/>
              </a:lnSpc>
              <a:defRPr sz="4200">
                <a:solidFill>
                  <a:srgbClr val="000000"/>
                </a:solidFill>
              </a:defRPr>
            </a:pP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First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to</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really</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address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issue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of</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computational</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resources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along</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with</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multi-</a:t>
            </a: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scale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processing.</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Through</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use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of</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1x1</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convolutions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before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each</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3x3</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5x5,</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inception</a:t>
            </a: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module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reduces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number</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of</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feature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maps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passed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through</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each</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layer,</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thus</a:t>
            </a: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reducing</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computations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memory</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consumption.</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inception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module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has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1x1,</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3x3,</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5x5</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convolutions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all</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parallel.</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idea</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behind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this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was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to</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let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network</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decide,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through</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training</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what</a:t>
            </a: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information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would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learned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used.</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500"/>
              </a:lnSpc>
              <a:defRPr sz="4200">
                <a:solidFill>
                  <a:srgbClr val="000000"/>
                </a:solidFill>
              </a:defRPr>
            </a:pP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GoogLeNet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was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one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of</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first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models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that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introduced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idea</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that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CNN</a:t>
            </a: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layers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didn’t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always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have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to</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stacked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up</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sequentially.</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authors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of</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paper</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showed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that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you</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can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also</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increase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network</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width</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for</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better</a:t>
            </a: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performance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not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just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depth.</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2" name="picture-37.jpeg" descr="picture-37.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4" name="picture-38.jpeg" descr="picture-38.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85" name="ResNet…"/>
          <p:cNvSpPr/>
          <p:nvPr/>
        </p:nvSpPr>
        <p:spPr>
          <a:xfrm>
            <a:off x="304800" y="644222"/>
            <a:ext cx="12402047" cy="819757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6100"/>
              </a:lnSpc>
              <a:defRPr sz="4200">
                <a:solidFill>
                  <a:srgbClr val="000000"/>
                </a:solidFill>
              </a:defRPr>
            </a:pPr>
            <a:r>
              <a:rPr sz="5300">
                <a:solidFill>
                  <a:srgbClr val="727171"/>
                </a:solidFill>
                <a:latin typeface="Times New Roman"/>
                <a:ea typeface="Times New Roman"/>
                <a:cs typeface="Times New Roman"/>
                <a:sym typeface="Times New Roman"/>
              </a:rPr>
              <a:t> </a:t>
            </a:r>
            <a:r>
              <a:rPr sz="5300">
                <a:solidFill>
                  <a:srgbClr val="727171"/>
                </a:solidFill>
                <a:latin typeface="Times New Roman"/>
                <a:ea typeface="Times New Roman"/>
                <a:cs typeface="Times New Roman"/>
                <a:sym typeface="Times New Roman"/>
              </a:rPr>
              <a:t>ResNet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40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ResNet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architecture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was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first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to</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pass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human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level</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performance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on</a:t>
            </a: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ImageNet.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Main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contribution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of</a:t>
            </a:r>
            <a:r>
              <a:rPr sz="2900">
                <a:solidFill>
                  <a:srgbClr val="727171"/>
                </a:solidFill>
                <a:latin typeface="Times New Roman"/>
                <a:ea typeface="Times New Roman"/>
                <a:cs typeface="Times New Roman"/>
                <a:sym typeface="Times New Roman"/>
              </a:rPr>
              <a:t> </a:t>
            </a:r>
            <a:r>
              <a:rPr i="1" sz="2900">
                <a:solidFill>
                  <a:srgbClr val="727171"/>
                </a:solidFill>
                <a:latin typeface="Times New Roman"/>
                <a:ea typeface="Times New Roman"/>
                <a:cs typeface="Times New Roman"/>
                <a:sym typeface="Times New Roman"/>
              </a:rPr>
              <a:t>residual</a:t>
            </a:r>
            <a:r>
              <a:rPr i="1" sz="2900">
                <a:solidFill>
                  <a:srgbClr val="727171"/>
                </a:solidFill>
                <a:latin typeface="Times New Roman"/>
                <a:ea typeface="Times New Roman"/>
                <a:cs typeface="Times New Roman"/>
                <a:sym typeface="Times New Roman"/>
              </a:rPr>
              <a:t> </a:t>
            </a:r>
            <a:r>
              <a:rPr i="1" sz="2900">
                <a:solidFill>
                  <a:srgbClr val="727171"/>
                </a:solidFill>
                <a:latin typeface="Times New Roman"/>
                <a:ea typeface="Times New Roman"/>
                <a:cs typeface="Times New Roman"/>
                <a:sym typeface="Times New Roman"/>
              </a:rPr>
              <a:t>learning</a:t>
            </a:r>
            <a:r>
              <a:rPr i="1"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often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used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default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many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state-of-</a:t>
            </a: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the-art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networks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today.</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naive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stacking</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of</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layers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to</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make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network</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very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deep</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won’t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always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help</a:t>
            </a: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and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can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actually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make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things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worse.</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idea</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that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using</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additive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skip</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connection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shortcut,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deep</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layers</a:t>
            </a: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have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direct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access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to</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features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from</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previous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layers.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allows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feature</a:t>
            </a: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information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to</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more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easily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propagated</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through</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network.</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also</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helps</a:t>
            </a:r>
          </a:p>
          <a:p>
            <a:pPr algn="l">
              <a:lnSpc>
                <a:spcPts val="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with</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training</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gradients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can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also</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more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efficiently</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back-propagated.</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a:lnSpc>
                <a:spcPts val="3300"/>
              </a:lnSpc>
              <a:defRPr sz="4200">
                <a:solidFill>
                  <a:srgbClr val="000000"/>
                </a:solidFill>
              </a:defRPr>
            </a:pP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The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first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t>
            </a:r>
            <a:r>
              <a:rPr sz="2900">
                <a:solidFill>
                  <a:srgbClr val="727171"/>
                </a:solidFill>
                <a:latin typeface="Times New Roman"/>
                <a:ea typeface="Times New Roman"/>
                <a:cs typeface="Times New Roman"/>
                <a:sym typeface="Times New Roman"/>
              </a:rPr>
              <a:t> </a:t>
            </a:r>
            <a:r>
              <a:rPr i="1" sz="2900">
                <a:solidFill>
                  <a:srgbClr val="727171"/>
                </a:solidFill>
                <a:latin typeface="Times New Roman"/>
                <a:ea typeface="Times New Roman"/>
                <a:cs typeface="Times New Roman"/>
                <a:sym typeface="Times New Roman"/>
              </a:rPr>
              <a:t>ultra</a:t>
            </a:r>
            <a:r>
              <a:rPr i="1" sz="2900">
                <a:solidFill>
                  <a:srgbClr val="727171"/>
                </a:solidFill>
                <a:latin typeface="Times New Roman"/>
                <a:ea typeface="Times New Roman"/>
                <a:cs typeface="Times New Roman"/>
                <a:sym typeface="Times New Roman"/>
              </a:rPr>
              <a:t> </a:t>
            </a:r>
            <a:r>
              <a:rPr i="1" sz="2900">
                <a:solidFill>
                  <a:srgbClr val="727171"/>
                </a:solidFill>
                <a:latin typeface="Times New Roman"/>
                <a:ea typeface="Times New Roman"/>
                <a:cs typeface="Times New Roman"/>
                <a:sym typeface="Times New Roman"/>
              </a:rPr>
              <a:t>deep</a:t>
            </a:r>
            <a:r>
              <a:rPr i="1"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network,</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where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it</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is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common</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to</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use</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over</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100–200</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layers</a:t>
            </a:r>
            <a:r>
              <a:rPr sz="2900">
                <a:solidFill>
                  <a:srgbClr val="727171"/>
                </a:solidFill>
                <a:latin typeface="Times New Roman"/>
                <a:ea typeface="Times New Roman"/>
                <a:cs typeface="Times New Roman"/>
                <a:sym typeface="Times New Roman"/>
              </a:rPr>
              <a:t> </a:t>
            </a:r>
            <a:r>
              <a:rPr sz="2900">
                <a:solidFill>
                  <a:srgbClr val="727171"/>
                </a:solidFill>
                <a:latin typeface="Times New Roman"/>
                <a:ea typeface="Times New Roman"/>
                <a:cs typeface="Times New Roman"/>
                <a:sym typeface="Times New Roman"/>
              </a:rPr>
              <a:t>.</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 name="picture-39.jpeg" descr="picture-39.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88" name="Impacts of IMAGENET…"/>
          <p:cNvSpPr/>
          <p:nvPr/>
        </p:nvSpPr>
        <p:spPr>
          <a:xfrm>
            <a:off x="304800" y="654447"/>
            <a:ext cx="12633021" cy="8216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Impacts</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of</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IMAGENET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300"/>
              </a:lnSpc>
              <a:defRPr sz="4200">
                <a:solidFill>
                  <a:srgbClr val="000000"/>
                </a:solidFill>
              </a:defRPr>
            </a:pPr>
          </a:p>
          <a:p>
            <a:pPr algn="l">
              <a:lnSpc>
                <a:spcPts val="2800"/>
              </a:lnSpc>
              <a:defRPr sz="4200">
                <a:solidFill>
                  <a:srgbClr val="000000"/>
                </a:solidFill>
              </a:defRPr>
            </a:pPr>
            <a:r>
              <a:rPr b="1" sz="2400">
                <a:solidFill>
                  <a:srgbClr val="727171"/>
                </a:solidFill>
                <a:latin typeface="Times New Roman"/>
                <a:ea typeface="Times New Roman"/>
                <a:cs typeface="Times New Roman"/>
                <a:sym typeface="Times New Roman"/>
              </a:rPr>
              <a:t> </a:t>
            </a:r>
            <a:r>
              <a:rPr b="1" sz="2400">
                <a:solidFill>
                  <a:srgbClr val="727171"/>
                </a:solidFill>
                <a:latin typeface="Times New Roman"/>
                <a:ea typeface="Times New Roman"/>
                <a:cs typeface="Times New Roman"/>
                <a:sym typeface="Times New Roman"/>
              </a:rPr>
              <a:t>Transfer</a:t>
            </a:r>
            <a:r>
              <a:rPr b="1" sz="2400">
                <a:solidFill>
                  <a:srgbClr val="727171"/>
                </a:solidFill>
                <a:latin typeface="Times New Roman"/>
                <a:ea typeface="Times New Roman"/>
                <a:cs typeface="Times New Roman"/>
                <a:sym typeface="Times New Roman"/>
              </a:rPr>
              <a:t> </a:t>
            </a:r>
            <a:r>
              <a:rPr b="1" sz="2400">
                <a:solidFill>
                  <a:srgbClr val="727171"/>
                </a:solidFill>
                <a:latin typeface="Times New Roman"/>
                <a:ea typeface="Times New Roman"/>
                <a:cs typeface="Times New Roman"/>
                <a:sym typeface="Times New Roman"/>
              </a:rPr>
              <a:t>learning:</a:t>
            </a:r>
            <a:r>
              <a:rPr b="1"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researchers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soon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realized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that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weights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learned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state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of</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art</a:t>
            </a:r>
          </a:p>
          <a:p>
            <a:pPr algn="l">
              <a:lnSpc>
                <a:spcPts val="2800"/>
              </a:lnSpc>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models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for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ImageNet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could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be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used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to</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initialize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models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for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completely</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other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datasets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and</a:t>
            </a:r>
          </a:p>
          <a:p>
            <a:pPr algn="l">
              <a:lnSpc>
                <a:spcPts val="2800"/>
              </a:lnSpc>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improve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performance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significantly.</a:t>
            </a:r>
          </a:p>
          <a:p>
            <a:pPr algn="l">
              <a:lnSpc>
                <a:spcPts val="1000"/>
              </a:lnSpc>
              <a:defRPr sz="4200">
                <a:solidFill>
                  <a:srgbClr val="000000"/>
                </a:solidFill>
              </a:defRPr>
            </a:pPr>
          </a:p>
          <a:p>
            <a:pPr algn="l">
              <a:lnSpc>
                <a:spcPts val="1000"/>
              </a:lnSpc>
              <a:defRPr sz="4200">
                <a:solidFill>
                  <a:srgbClr val="000000"/>
                </a:solidFill>
              </a:defRPr>
            </a:pPr>
          </a:p>
          <a:p>
            <a:pPr algn="l">
              <a:lnSpc>
                <a:spcPts val="900"/>
              </a:lnSpc>
              <a:defRPr sz="4200">
                <a:solidFill>
                  <a:srgbClr val="000000"/>
                </a:solidFill>
              </a:defRPr>
            </a:pPr>
          </a:p>
          <a:p>
            <a:pPr algn="l">
              <a:lnSpc>
                <a:spcPts val="2800"/>
              </a:lnSpc>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Achieving</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good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performance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with</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little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one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positive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example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per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category.</a:t>
            </a:r>
          </a:p>
          <a:p>
            <a:pPr algn="l">
              <a:lnSpc>
                <a:spcPts val="1000"/>
              </a:lnSpc>
              <a:defRPr sz="4200">
                <a:solidFill>
                  <a:srgbClr val="000000"/>
                </a:solidFill>
              </a:defRPr>
            </a:pPr>
          </a:p>
          <a:p>
            <a:pPr algn="l">
              <a:lnSpc>
                <a:spcPts val="1000"/>
              </a:lnSpc>
              <a:defRPr sz="4200">
                <a:solidFill>
                  <a:srgbClr val="000000"/>
                </a:solidFill>
              </a:defRPr>
            </a:pPr>
          </a:p>
          <a:p>
            <a:pPr algn="l">
              <a:lnSpc>
                <a:spcPts val="900"/>
              </a:lnSpc>
              <a:defRPr sz="4200">
                <a:solidFill>
                  <a:srgbClr val="000000"/>
                </a:solidFill>
              </a:defRPr>
            </a:pPr>
          </a:p>
          <a:p>
            <a:pPr algn="l">
              <a:lnSpc>
                <a:spcPts val="2800"/>
              </a:lnSpc>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Pre-trained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ImageNet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models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have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been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used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to</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achieve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state-of-the-art</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results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tasks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such</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as</a:t>
            </a:r>
          </a:p>
          <a:p>
            <a:pPr algn="l">
              <a:lnSpc>
                <a:spcPts val="1000"/>
              </a:lnSpc>
              <a:defRPr sz="4200">
                <a:solidFill>
                  <a:srgbClr val="000000"/>
                </a:solidFill>
              </a:defRPr>
            </a:pPr>
          </a:p>
          <a:p>
            <a:pPr algn="l">
              <a:lnSpc>
                <a:spcPts val="1000"/>
              </a:lnSpc>
              <a:defRPr sz="4200">
                <a:solidFill>
                  <a:srgbClr val="000000"/>
                </a:solidFill>
              </a:defRPr>
            </a:pPr>
          </a:p>
          <a:p>
            <a:pPr algn="l">
              <a:lnSpc>
                <a:spcPts val="900"/>
              </a:lnSpc>
              <a:defRPr sz="4200">
                <a:solidFill>
                  <a:srgbClr val="000000"/>
                </a:solidFill>
              </a:defRPr>
            </a:pPr>
          </a:p>
          <a:p>
            <a:pPr algn="l" defTabSz="457200">
              <a:lnSpc>
                <a:spcPts val="2800"/>
              </a:lnSpc>
              <a:tabLst>
                <a:tab pos="1892300" algn="l"/>
              </a:tabLst>
              <a:defRPr sz="4200">
                <a:solidFill>
                  <a:srgbClr val="000000"/>
                </a:solidFill>
              </a:defRPr>
            </a:pPr>
            <a:r>
              <a:rPr sz="2400">
                <a:solidFill>
                  <a:srgbClr val="727171"/>
                </a:solidFill>
                <a:latin typeface="Times New Roman"/>
                <a:ea typeface="Times New Roman"/>
                <a:cs typeface="Times New Roman"/>
                <a:sym typeface="Times New Roman"/>
                <a:hlinkClick r:id="rId3" invalidUrl="" action="" tgtFrame="" tooltip="" history="1" highlightClick="0" endSnd="0"/>
              </a:rPr>
              <a:t>	</a:t>
            </a:r>
            <a:r>
              <a:rPr sz="2400" u="sng">
                <a:solidFill>
                  <a:srgbClr val="727171"/>
                </a:solidFill>
                <a:latin typeface="Times New Roman"/>
                <a:ea typeface="Times New Roman"/>
                <a:cs typeface="Times New Roman"/>
                <a:sym typeface="Times New Roman"/>
                <a:hlinkClick r:id="rId3" invalidUrl="" action="" tgtFrame="" tooltip="" history="1" highlightClick="0" endSnd="0"/>
              </a:rPr>
              <a:t>object</a:t>
            </a:r>
            <a:r>
              <a:rPr sz="2400" u="sng">
                <a:solidFill>
                  <a:srgbClr val="727171"/>
                </a:solidFill>
                <a:latin typeface="Times New Roman"/>
                <a:ea typeface="Times New Roman"/>
                <a:cs typeface="Times New Roman"/>
                <a:sym typeface="Times New Roman"/>
              </a:rPr>
              <a:t> </a:t>
            </a:r>
            <a:r>
              <a:rPr sz="2400" u="sng">
                <a:solidFill>
                  <a:srgbClr val="727171"/>
                </a:solidFill>
                <a:latin typeface="Times New Roman"/>
                <a:ea typeface="Times New Roman"/>
                <a:cs typeface="Times New Roman"/>
                <a:sym typeface="Times New Roman"/>
              </a:rPr>
              <a:t>detection</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0"/>
              </a:lnSpc>
              <a:defRPr sz="4200">
                <a:solidFill>
                  <a:srgbClr val="000000"/>
                </a:solidFill>
              </a:defRPr>
            </a:pPr>
          </a:p>
          <a:p>
            <a:pPr algn="l" defTabSz="457200">
              <a:lnSpc>
                <a:spcPts val="2800"/>
              </a:lnSpc>
              <a:tabLst>
                <a:tab pos="1892300" algn="l"/>
              </a:tabLst>
              <a:defRPr sz="4200">
                <a:solidFill>
                  <a:srgbClr val="000000"/>
                </a:solidFill>
              </a:defRPr>
            </a:pPr>
            <a:r>
              <a:rPr sz="2400">
                <a:solidFill>
                  <a:srgbClr val="727171"/>
                </a:solidFill>
                <a:latin typeface="Times New Roman"/>
                <a:ea typeface="Times New Roman"/>
                <a:cs typeface="Times New Roman"/>
                <a:sym typeface="Times New Roman"/>
                <a:hlinkClick r:id="rId4" invalidUrl="" action="" tgtFrame="" tooltip="" history="1" highlightClick="0" endSnd="0"/>
              </a:rPr>
              <a:t>	</a:t>
            </a:r>
            <a:r>
              <a:rPr sz="2400" u="sng">
                <a:solidFill>
                  <a:srgbClr val="727171"/>
                </a:solidFill>
                <a:latin typeface="Times New Roman"/>
                <a:ea typeface="Times New Roman"/>
                <a:cs typeface="Times New Roman"/>
                <a:sym typeface="Times New Roman"/>
                <a:hlinkClick r:id="rId4" invalidUrl="" action="" tgtFrame="" tooltip="" history="1" highlightClick="0" endSnd="0"/>
              </a:rPr>
              <a:t>semantic</a:t>
            </a:r>
            <a:r>
              <a:rPr sz="2400" u="sng">
                <a:solidFill>
                  <a:srgbClr val="727171"/>
                </a:solidFill>
                <a:latin typeface="Times New Roman"/>
                <a:ea typeface="Times New Roman"/>
                <a:cs typeface="Times New Roman"/>
                <a:sym typeface="Times New Roman"/>
              </a:rPr>
              <a:t> </a:t>
            </a:r>
            <a:r>
              <a:rPr sz="2400" u="sng">
                <a:solidFill>
                  <a:srgbClr val="727171"/>
                </a:solidFill>
                <a:latin typeface="Times New Roman"/>
                <a:ea typeface="Times New Roman"/>
                <a:cs typeface="Times New Roman"/>
                <a:sym typeface="Times New Roman"/>
              </a:rPr>
              <a:t>segmentation</a:t>
            </a:r>
          </a:p>
          <a:p>
            <a:pPr algn="l">
              <a:lnSpc>
                <a:spcPts val="1000"/>
              </a:lnSpc>
              <a:defRPr sz="4200">
                <a:solidFill>
                  <a:srgbClr val="000000"/>
                </a:solidFill>
              </a:defRPr>
            </a:pPr>
          </a:p>
          <a:p>
            <a:pPr algn="l">
              <a:lnSpc>
                <a:spcPts val="1000"/>
              </a:lnSpc>
              <a:defRPr sz="4200">
                <a:solidFill>
                  <a:srgbClr val="000000"/>
                </a:solidFill>
              </a:defRPr>
            </a:pPr>
          </a:p>
          <a:p>
            <a:pPr algn="l">
              <a:lnSpc>
                <a:spcPts val="900"/>
              </a:lnSpc>
              <a:defRPr sz="4200">
                <a:solidFill>
                  <a:srgbClr val="000000"/>
                </a:solidFill>
              </a:defRPr>
            </a:pPr>
          </a:p>
          <a:p>
            <a:pPr algn="l" defTabSz="457200">
              <a:lnSpc>
                <a:spcPts val="2800"/>
              </a:lnSpc>
              <a:tabLst>
                <a:tab pos="1816100" algn="l"/>
              </a:tabLst>
              <a:defRPr sz="4200">
                <a:solidFill>
                  <a:srgbClr val="000000"/>
                </a:solidFill>
              </a:defRPr>
            </a:pPr>
            <a:r>
              <a:rPr sz="2400">
                <a:solidFill>
                  <a:srgbClr val="727171"/>
                </a:solidFill>
                <a:latin typeface="Times New Roman"/>
                <a:ea typeface="Times New Roman"/>
                <a:cs typeface="Times New Roman"/>
                <a:sym typeface="Times New Roman"/>
                <a:hlinkClick r:id="rId5" invalidUrl="" action="" tgtFrame="" tooltip="" history="1" highlightClick="0" endSnd="0"/>
              </a:rPr>
              <a:t>	</a:t>
            </a:r>
            <a:r>
              <a:rPr sz="2400" u="sng">
                <a:solidFill>
                  <a:srgbClr val="727171"/>
                </a:solidFill>
                <a:latin typeface="Times New Roman"/>
                <a:ea typeface="Times New Roman"/>
                <a:cs typeface="Times New Roman"/>
                <a:sym typeface="Times New Roman"/>
                <a:hlinkClick r:id="rId5" invalidUrl="" action="" tgtFrame="" tooltip="" history="1" highlightClick="0" endSnd="0"/>
              </a:rPr>
              <a:t>human pose</a:t>
            </a:r>
            <a:r>
              <a:rPr sz="2400" u="sng">
                <a:solidFill>
                  <a:srgbClr val="727171"/>
                </a:solidFill>
                <a:latin typeface="Times New Roman"/>
                <a:ea typeface="Times New Roman"/>
                <a:cs typeface="Times New Roman"/>
                <a:sym typeface="Times New Roman"/>
              </a:rPr>
              <a:t> </a:t>
            </a:r>
            <a:r>
              <a:rPr sz="2400" u="sng">
                <a:solidFill>
                  <a:srgbClr val="727171"/>
                </a:solidFill>
                <a:latin typeface="Times New Roman"/>
                <a:ea typeface="Times New Roman"/>
                <a:cs typeface="Times New Roman"/>
                <a:sym typeface="Times New Roman"/>
              </a:rPr>
              <a:t>estimation</a:t>
            </a:r>
          </a:p>
          <a:p>
            <a:pPr algn="l">
              <a:lnSpc>
                <a:spcPts val="1000"/>
              </a:lnSpc>
              <a:defRPr sz="4200">
                <a:solidFill>
                  <a:srgbClr val="000000"/>
                </a:solidFill>
              </a:defRPr>
            </a:pPr>
          </a:p>
          <a:p>
            <a:pPr algn="l">
              <a:lnSpc>
                <a:spcPts val="1000"/>
              </a:lnSpc>
              <a:defRPr sz="4200">
                <a:solidFill>
                  <a:srgbClr val="000000"/>
                </a:solidFill>
              </a:defRPr>
            </a:pPr>
          </a:p>
          <a:p>
            <a:pPr algn="l">
              <a:lnSpc>
                <a:spcPts val="900"/>
              </a:lnSpc>
              <a:defRPr sz="4200">
                <a:solidFill>
                  <a:srgbClr val="000000"/>
                </a:solidFill>
              </a:defRPr>
            </a:pPr>
          </a:p>
          <a:p>
            <a:pPr algn="l" defTabSz="457200">
              <a:lnSpc>
                <a:spcPts val="2800"/>
              </a:lnSpc>
              <a:tabLst>
                <a:tab pos="1892300" algn="l"/>
              </a:tabLst>
              <a:defRPr sz="4200">
                <a:solidFill>
                  <a:srgbClr val="000000"/>
                </a:solidFill>
              </a:defRPr>
            </a:pPr>
            <a:r>
              <a:rPr sz="2400">
                <a:solidFill>
                  <a:srgbClr val="727171"/>
                </a:solidFill>
                <a:latin typeface="Times New Roman"/>
                <a:ea typeface="Times New Roman"/>
                <a:cs typeface="Times New Roman"/>
                <a:sym typeface="Times New Roman"/>
                <a:hlinkClick r:id="rId6" invalidUrl="" action="" tgtFrame="" tooltip="" history="1" highlightClick="0" endSnd="0"/>
              </a:rPr>
              <a:t>	</a:t>
            </a:r>
            <a:r>
              <a:rPr sz="2400" u="sng">
                <a:solidFill>
                  <a:srgbClr val="727171"/>
                </a:solidFill>
                <a:latin typeface="Times New Roman"/>
                <a:ea typeface="Times New Roman"/>
                <a:cs typeface="Times New Roman"/>
                <a:sym typeface="Times New Roman"/>
                <a:hlinkClick r:id="rId6" invalidUrl="" action="" tgtFrame="" tooltip="" history="1" highlightClick="0" endSnd="0"/>
              </a:rPr>
              <a:t>video</a:t>
            </a:r>
            <a:r>
              <a:rPr sz="2400" u="sng">
                <a:solidFill>
                  <a:srgbClr val="727171"/>
                </a:solidFill>
                <a:latin typeface="Times New Roman"/>
                <a:ea typeface="Times New Roman"/>
                <a:cs typeface="Times New Roman"/>
                <a:sym typeface="Times New Roman"/>
              </a:rPr>
              <a:t> </a:t>
            </a:r>
            <a:r>
              <a:rPr sz="2400" u="sng">
                <a:solidFill>
                  <a:srgbClr val="727171"/>
                </a:solidFill>
                <a:latin typeface="Times New Roman"/>
                <a:ea typeface="Times New Roman"/>
                <a:cs typeface="Times New Roman"/>
                <a:sym typeface="Times New Roman"/>
              </a:rPr>
              <a:t>recognition</a:t>
            </a:r>
            <a:r>
              <a:rPr sz="2400">
                <a:solidFill>
                  <a:srgbClr val="727171"/>
                </a:solidFill>
                <a:latin typeface="Times New Roman"/>
                <a:ea typeface="Times New Roman"/>
                <a:cs typeface="Times New Roman"/>
                <a:sym typeface="Times New Roman"/>
              </a:rPr>
              <a:t>.</a:t>
            </a:r>
          </a:p>
          <a:p>
            <a:pPr algn="l">
              <a:lnSpc>
                <a:spcPts val="1000"/>
              </a:lnSpc>
              <a:defRPr sz="4200">
                <a:solidFill>
                  <a:srgbClr val="000000"/>
                </a:solidFill>
              </a:defRPr>
            </a:pPr>
          </a:p>
          <a:p>
            <a:pPr algn="l">
              <a:lnSpc>
                <a:spcPts val="1000"/>
              </a:lnSpc>
              <a:defRPr sz="4200">
                <a:solidFill>
                  <a:srgbClr val="000000"/>
                </a:solidFill>
              </a:defRPr>
            </a:pPr>
          </a:p>
          <a:p>
            <a:pPr algn="l">
              <a:lnSpc>
                <a:spcPts val="900"/>
              </a:lnSpc>
              <a:defRPr sz="4200">
                <a:solidFill>
                  <a:srgbClr val="000000"/>
                </a:solidFill>
              </a:defRPr>
            </a:pPr>
          </a:p>
          <a:p>
            <a:pPr algn="l" defTabSz="457200">
              <a:lnSpc>
                <a:spcPts val="2800"/>
              </a:lnSpc>
              <a:tabLst>
                <a:tab pos="1816100" algn="l"/>
              </a:tabLst>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Applications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domains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where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the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number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of</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training</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examples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is</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small</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and</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annotation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is</a:t>
            </a:r>
          </a:p>
          <a:p>
            <a:pPr algn="l" defTabSz="457200">
              <a:lnSpc>
                <a:spcPts val="2800"/>
              </a:lnSpc>
              <a:tabLst>
                <a:tab pos="1816100" algn="l"/>
              </a:tabLst>
              <a:defRPr sz="4200">
                <a:solidFill>
                  <a:srgbClr val="000000"/>
                </a:solidFill>
              </a:defRPr>
            </a:pP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expensive.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(e.g.</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DeCAF:</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Deep</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Convolutional</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Activation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Feature</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for</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Generic</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Visual</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Recognition</a:t>
            </a:r>
            <a:r>
              <a:rPr sz="2400">
                <a:solidFill>
                  <a:srgbClr val="727171"/>
                </a:solidFill>
                <a:latin typeface="Times New Roman"/>
                <a:ea typeface="Times New Roman"/>
                <a:cs typeface="Times New Roman"/>
                <a:sym typeface="Times New Roman"/>
              </a:rPr>
              <a:t> </a:t>
            </a:r>
            <a:r>
              <a:rPr sz="2400">
                <a:solidFill>
                  <a:srgbClr val="727171"/>
                </a:solidFill>
                <a:latin typeface="Times New Roman"/>
                <a:ea typeface="Times New Roman"/>
                <a:cs typeface="Times New Roman"/>
                <a:sym typeface="Times New Roman"/>
              </a:rPr>
              <a:t>)</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0" name="picture-15.jpeg" descr="picture-15.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91" name="“One thing ImageNet changed in the field of AI is suddenly people…"/>
          <p:cNvSpPr/>
          <p:nvPr/>
        </p:nvSpPr>
        <p:spPr>
          <a:xfrm>
            <a:off x="431800" y="3468217"/>
            <a:ext cx="12816347" cy="3467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defTabSz="457200">
              <a:lnSpc>
                <a:spcPts val="3800"/>
              </a:lnSpc>
              <a:tabLst>
                <a:tab pos="495300" algn="l"/>
              </a:tabLst>
              <a:defRPr sz="4200">
                <a:solidFill>
                  <a:srgbClr val="000000"/>
                </a:solidFill>
              </a:defRPr>
            </a:pP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“One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thing</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ImageNet</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changed</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in</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the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field</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of</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AI</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is</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suddenly</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people</a:t>
            </a:r>
          </a:p>
          <a:p>
            <a:pPr algn="l">
              <a:lnSpc>
                <a:spcPts val="800"/>
              </a:lnSpc>
              <a:defRPr sz="4200">
                <a:solidFill>
                  <a:srgbClr val="000000"/>
                </a:solidFill>
              </a:defRPr>
            </a:pPr>
          </a:p>
          <a:p>
            <a:pPr algn="l" defTabSz="457200">
              <a:lnSpc>
                <a:spcPts val="3800"/>
              </a:lnSpc>
              <a:tabLst>
                <a:tab pos="495300" algn="l"/>
              </a:tabLst>
              <a:defRPr sz="4200">
                <a:solidFill>
                  <a:srgbClr val="000000"/>
                </a:solidFill>
              </a:defRPr>
            </a:pP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realized</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the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thankless</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work</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of</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making</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a</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dataset</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was</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at</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the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core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of</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AI</a:t>
            </a:r>
          </a:p>
          <a:p>
            <a:pPr algn="l">
              <a:lnSpc>
                <a:spcPts val="800"/>
              </a:lnSpc>
              <a:defRPr sz="4200">
                <a:solidFill>
                  <a:srgbClr val="000000"/>
                </a:solidFill>
              </a:defRPr>
            </a:pPr>
          </a:p>
          <a:p>
            <a:pPr algn="l" defTabSz="457200">
              <a:lnSpc>
                <a:spcPts val="3800"/>
              </a:lnSpc>
              <a:tabLst>
                <a:tab pos="495300" algn="l"/>
              </a:tabLst>
              <a:defRPr sz="4200">
                <a:solidFill>
                  <a:srgbClr val="000000"/>
                </a:solidFill>
              </a:defRPr>
            </a:pP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research.</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People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really</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recognize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the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importance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the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dataset</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is</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front</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and</a:t>
            </a:r>
          </a:p>
          <a:p>
            <a:pPr algn="l">
              <a:lnSpc>
                <a:spcPts val="800"/>
              </a:lnSpc>
              <a:defRPr sz="4200">
                <a:solidFill>
                  <a:srgbClr val="000000"/>
                </a:solidFill>
              </a:defRPr>
            </a:pPr>
          </a:p>
          <a:p>
            <a:pPr algn="l" defTabSz="457200">
              <a:lnSpc>
                <a:spcPts val="3800"/>
              </a:lnSpc>
              <a:tabLst>
                <a:tab pos="2070100" algn="l"/>
              </a:tabLst>
              <a:defRPr sz="4200">
                <a:solidFill>
                  <a:srgbClr val="000000"/>
                </a:solidFill>
              </a:defRPr>
            </a:pP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center</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in</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the</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research</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as</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much</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as</a:t>
            </a:r>
            <a:r>
              <a:rPr i="1" sz="3400">
                <a:solidFill>
                  <a:srgbClr val="727171"/>
                </a:solidFill>
                <a:latin typeface="Times New Roman"/>
                <a:ea typeface="Times New Roman"/>
                <a:cs typeface="Times New Roman"/>
                <a:sym typeface="Times New Roman"/>
              </a:rPr>
              <a:t> </a:t>
            </a:r>
            <a:r>
              <a:rPr i="1" sz="3400">
                <a:solidFill>
                  <a:srgbClr val="727171"/>
                </a:solidFill>
                <a:latin typeface="Times New Roman"/>
                <a:ea typeface="Times New Roman"/>
                <a:cs typeface="Times New Roman"/>
                <a:sym typeface="Times New Roman"/>
              </a:rPr>
              <a:t>algorithms.”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600"/>
              </a:lnSpc>
              <a:defRPr sz="4200">
                <a:solidFill>
                  <a:srgbClr val="000000"/>
                </a:solidFill>
              </a:defRPr>
            </a:pPr>
          </a:p>
          <a:p>
            <a:pPr algn="l" defTabSz="457200">
              <a:lnSpc>
                <a:spcPts val="3400"/>
              </a:lnSpc>
              <a:tabLst>
                <a:tab pos="1346200" algn="l"/>
              </a:tabLst>
              <a:defRPr sz="4200">
                <a:solidFill>
                  <a:srgbClr val="000000"/>
                </a:solidFill>
              </a:defRPr>
            </a:pP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Fei</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Fei</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Li,</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Creator</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or</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ImageNet</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and</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Chief</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Scientist</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Google</a:t>
            </a:r>
            <a:r>
              <a:rPr i="1" sz="3000">
                <a:solidFill>
                  <a:srgbClr val="ABABAB"/>
                </a:solidFill>
                <a:latin typeface="Times New Roman"/>
                <a:ea typeface="Times New Roman"/>
                <a:cs typeface="Times New Roman"/>
                <a:sym typeface="Times New Roman"/>
              </a:rPr>
              <a:t> </a:t>
            </a:r>
            <a:r>
              <a:rPr i="1" sz="3000">
                <a:solidFill>
                  <a:srgbClr val="ABABAB"/>
                </a:solidFill>
                <a:latin typeface="Times New Roman"/>
                <a:ea typeface="Times New Roman"/>
                <a:cs typeface="Times New Roman"/>
                <a:sym typeface="Times New Roman"/>
              </a:rPr>
              <a:t>Cloud.</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3" name="picture-41.jpeg" descr="picture-41.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94" name="Beyond IMAGENET…"/>
          <p:cNvSpPr/>
          <p:nvPr/>
        </p:nvSpPr>
        <p:spPr>
          <a:xfrm>
            <a:off x="304800" y="857647"/>
            <a:ext cx="11988689" cy="7607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Beyond</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IMAGENET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700"/>
              </a:lnSpc>
              <a:defRPr sz="4200">
                <a:solidFill>
                  <a:srgbClr val="000000"/>
                </a:solidFill>
              </a:defRPr>
            </a:pPr>
          </a:p>
          <a:p>
            <a:pPr algn="l" defTabSz="457200">
              <a:lnSpc>
                <a:spcPts val="3900"/>
              </a:lnSpc>
              <a:tabLst>
                <a:tab pos="457200" algn="l"/>
              </a:tabLst>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Google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released</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Open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Images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Database,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containing</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9</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million</a:t>
            </a:r>
          </a:p>
          <a:p>
            <a:pPr algn="l" defTabSz="457200">
              <a:lnSpc>
                <a:spcPts val="3900"/>
              </a:lnSpc>
              <a:tabLst>
                <a:tab pos="457200" algn="l"/>
              </a:tabLst>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images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6000</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categories.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defTabSz="457200">
              <a:lnSpc>
                <a:spcPts val="3900"/>
              </a:lnSpc>
              <a:tabLst>
                <a:tab pos="457200" algn="l"/>
              </a:tabLst>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YouTube-8M</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Dataset</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to</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accelerate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research</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on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large-scale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video</a:t>
            </a:r>
          </a:p>
          <a:p>
            <a:pPr algn="l" defTabSz="457200">
              <a:lnSpc>
                <a:spcPts val="3900"/>
              </a:lnSpc>
              <a:tabLst>
                <a:tab pos="457200" algn="l"/>
              </a:tabLst>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understanding,</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representation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learning,</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noisy</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data</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modeling,</a:t>
            </a:r>
          </a:p>
          <a:p>
            <a:pPr algn="l" defTabSz="457200">
              <a:lnSpc>
                <a:spcPts val="3900"/>
              </a:lnSpc>
              <a:tabLst>
                <a:tab pos="457200" algn="l"/>
              </a:tabLst>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transfer</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learning,</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and</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domain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adaptation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approaches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for</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video.</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defTabSz="457200">
              <a:lnSpc>
                <a:spcPts val="3900"/>
              </a:lnSpc>
              <a:tabLst>
                <a:tab pos="457200" algn="l"/>
              </a:tabLst>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Visual</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Genome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knowledge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database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to</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connect</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structured</a:t>
            </a:r>
          </a:p>
          <a:p>
            <a:pPr algn="l" defTabSz="457200">
              <a:lnSpc>
                <a:spcPts val="3900"/>
              </a:lnSpc>
              <a:tabLst>
                <a:tab pos="457200" algn="l"/>
              </a:tabLst>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image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concepts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to</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language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
              </a:lnSpc>
              <a:defRPr sz="4200">
                <a:solidFill>
                  <a:srgbClr val="000000"/>
                </a:solidFill>
              </a:defRPr>
            </a:pPr>
          </a:p>
          <a:p>
            <a:pPr algn="l" defTabSz="457200">
              <a:lnSpc>
                <a:spcPts val="3900"/>
              </a:lnSpc>
              <a:tabLst>
                <a:tab pos="457200" algn="l"/>
              </a:tabLst>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Fine-tuned</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ImageNet</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models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are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pushing</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state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of</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art</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in</a:t>
            </a:r>
          </a:p>
          <a:p>
            <a:pPr algn="l" defTabSz="457200">
              <a:lnSpc>
                <a:spcPts val="3900"/>
              </a:lnSpc>
              <a:tabLst>
                <a:tab pos="457200" algn="l"/>
              </a:tabLst>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many</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traditional</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image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datasets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like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CIFAR,</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PASCAL</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etc.</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picture-42.jpeg" descr="picture-42.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297" name="CIFAR"/>
          <p:cNvSpPr/>
          <p:nvPr/>
        </p:nvSpPr>
        <p:spPr>
          <a:xfrm>
            <a:off x="558800" y="1086247"/>
            <a:ext cx="2597150" cy="939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CIFAR</a:t>
            </a:r>
          </a:p>
        </p:txBody>
      </p:sp>
      <p:sp>
        <p:nvSpPr>
          <p:cNvPr id="298" name="For image classification. Beyond digits.…"/>
          <p:cNvSpPr/>
          <p:nvPr/>
        </p:nvSpPr>
        <p:spPr>
          <a:xfrm>
            <a:off x="6210300" y="4019054"/>
            <a:ext cx="6330008" cy="3441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For</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image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classification.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Beyond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digits.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60k</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color</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images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with</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10</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classes.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Piggy-banking</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the</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success</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of</a:t>
            </a:r>
          </a:p>
          <a:p>
            <a:pPr algn="l">
              <a:lnSpc>
                <a:spcPts val="0"/>
              </a:lnSpc>
              <a:defRPr sz="4200">
                <a:solidFill>
                  <a:srgbClr val="000000"/>
                </a:solidFill>
              </a:defRPr>
            </a:pP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IMAGENET</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and</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deep</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convnets.</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3400"/>
              </a:lnSpc>
              <a:defRPr sz="4200">
                <a:solidFill>
                  <a:srgbClr val="000000"/>
                </a:solidFill>
              </a:defRPr>
            </a:pP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SOTA</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a:t>
            </a:r>
            <a:r>
              <a:rPr sz="3000">
                <a:solidFill>
                  <a:srgbClr val="727171"/>
                </a:solidFill>
                <a:latin typeface="Times New Roman"/>
                <a:ea typeface="Times New Roman"/>
                <a:cs typeface="Times New Roman"/>
                <a:sym typeface="Times New Roman"/>
                <a:hlinkClick r:id="rId3" invalidUrl="" action="" tgtFrame="" tooltip="" history="1" highlightClick="0" endSnd="0"/>
              </a:rPr>
              <a:t> </a:t>
            </a:r>
            <a:r>
              <a:rPr sz="3000" u="sng">
                <a:solidFill>
                  <a:srgbClr val="727171"/>
                </a:solidFill>
                <a:latin typeface="Times New Roman"/>
                <a:ea typeface="Times New Roman"/>
                <a:cs typeface="Times New Roman"/>
                <a:sym typeface="Times New Roman"/>
                <a:hlinkClick r:id="rId3" invalidUrl="" action="" tgtFrame="" tooltip="" history="1" highlightClick="0" endSnd="0"/>
              </a:rPr>
              <a:t>ShakeDrop</a:t>
            </a:r>
            <a:r>
              <a:rPr sz="3000" u="sng">
                <a:solidFill>
                  <a:srgbClr val="727171"/>
                </a:solidFill>
                <a:latin typeface="Times New Roman"/>
                <a:ea typeface="Times New Roman"/>
                <a:cs typeface="Times New Roman"/>
                <a:sym typeface="Times New Roman"/>
              </a:rPr>
              <a:t> </a:t>
            </a:r>
            <a:r>
              <a:rPr sz="3000" u="sng">
                <a:solidFill>
                  <a:srgbClr val="727171"/>
                </a:solidFill>
                <a:latin typeface="Times New Roman"/>
                <a:ea typeface="Times New Roman"/>
                <a:cs typeface="Times New Roman"/>
                <a:sym typeface="Times New Roman"/>
              </a:rPr>
              <a:t>regularization</a:t>
            </a:r>
            <a:r>
              <a:rPr sz="3000">
                <a:solidFill>
                  <a:srgbClr val="727171"/>
                </a:solidFill>
                <a:latin typeface="Times New Roman"/>
                <a:ea typeface="Times New Roman"/>
                <a:cs typeface="Times New Roman"/>
                <a:sym typeface="Times New Roman"/>
              </a:rPr>
              <a:t> </a:t>
            </a:r>
            <a:r>
              <a:rPr sz="3000">
                <a:solidFill>
                  <a:srgbClr val="727171"/>
                </a:solidFill>
                <a:latin typeface="Times New Roman"/>
                <a:ea typeface="Times New Roman"/>
                <a:cs typeface="Times New Roman"/>
                <a:sym typeface="Times New Roman"/>
              </a:rPr>
              <a:t>2018</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0" name="picture-43.jpeg" descr="picture-43.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2" name="picture-44.jpeg" descr="picture-44.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picture-6.jpeg" descr="picture-6.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picture-45.jpeg" descr="picture-45.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6" name="picture-15.jpeg" descr="picture-15.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307" name="Thanks…"/>
          <p:cNvSpPr/>
          <p:nvPr/>
        </p:nvSpPr>
        <p:spPr>
          <a:xfrm>
            <a:off x="5334000" y="4038003"/>
            <a:ext cx="2477517" cy="114870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defTabSz="457200">
              <a:lnSpc>
                <a:spcPts val="4100"/>
              </a:lnSpc>
              <a:tabLst>
                <a:tab pos="508000" algn="l"/>
              </a:tabLst>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Thanks</a:t>
            </a:r>
          </a:p>
          <a:p>
            <a:pPr algn="l">
              <a:lnSpc>
                <a:spcPts val="700"/>
              </a:lnSpc>
              <a:defRPr sz="4200">
                <a:solidFill>
                  <a:srgbClr val="000000"/>
                </a:solidFill>
              </a:defRPr>
            </a:pPr>
          </a:p>
          <a:p>
            <a:pPr algn="l" defTabSz="457200">
              <a:lnSpc>
                <a:spcPts val="4100"/>
              </a:lnSpc>
              <a:tabLst>
                <a:tab pos="508000" algn="l"/>
              </a:tabLst>
              <a:defRPr sz="4200">
                <a:solidFill>
                  <a:srgbClr val="000000"/>
                </a:solidFill>
              </a:defRPr>
            </a:pPr>
            <a:r>
              <a:rPr sz="3600">
                <a:solidFill>
                  <a:srgbClr val="727171"/>
                </a:solidFill>
                <a:latin typeface="Times New Roman"/>
                <a:ea typeface="Times New Roman"/>
                <a:cs typeface="Times New Roman"/>
                <a:sym typeface="Times New Roman"/>
              </a:rPr>
              <a:t> </a:t>
            </a:r>
            <a:r>
              <a:rPr sz="3600">
                <a:solidFill>
                  <a:srgbClr val="727171"/>
                </a:solidFill>
                <a:latin typeface="Times New Roman"/>
                <a:ea typeface="Times New Roman"/>
                <a:cs typeface="Times New Roman"/>
                <a:sym typeface="Times New Roman"/>
              </a:rPr>
              <a:t>@januverma</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5" name="picture-7.jpeg" descr="picture-7.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picture-3.jpeg" descr="picture-3.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158" name="Machine Learning Pipeline"/>
          <p:cNvSpPr/>
          <p:nvPr/>
        </p:nvSpPr>
        <p:spPr>
          <a:xfrm>
            <a:off x="3708400" y="8051203"/>
            <a:ext cx="5103739" cy="52573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4100"/>
              </a:lnSpc>
              <a:defRPr sz="4200">
                <a:solidFill>
                  <a:srgbClr val="000000"/>
                </a:solidFill>
              </a:defRPr>
            </a:pPr>
            <a:r>
              <a:rPr sz="3600">
                <a:solidFill>
                  <a:srgbClr val="0034B7"/>
                </a:solidFill>
                <a:latin typeface="Times New Roman"/>
                <a:ea typeface="Times New Roman"/>
                <a:cs typeface="Times New Roman"/>
                <a:sym typeface="Times New Roman"/>
              </a:rPr>
              <a:t> </a:t>
            </a:r>
            <a:r>
              <a:rPr sz="3600">
                <a:solidFill>
                  <a:srgbClr val="0034B7"/>
                </a:solidFill>
                <a:latin typeface="Times New Roman"/>
                <a:ea typeface="Times New Roman"/>
                <a:cs typeface="Times New Roman"/>
                <a:sym typeface="Times New Roman"/>
              </a:rPr>
              <a:t>Machine</a:t>
            </a:r>
            <a:r>
              <a:rPr sz="3600">
                <a:solidFill>
                  <a:srgbClr val="0034B7"/>
                </a:solidFill>
                <a:latin typeface="Times New Roman"/>
                <a:ea typeface="Times New Roman"/>
                <a:cs typeface="Times New Roman"/>
                <a:sym typeface="Times New Roman"/>
              </a:rPr>
              <a:t> </a:t>
            </a:r>
            <a:r>
              <a:rPr sz="3600">
                <a:solidFill>
                  <a:srgbClr val="0034B7"/>
                </a:solidFill>
                <a:latin typeface="Times New Roman"/>
                <a:ea typeface="Times New Roman"/>
                <a:cs typeface="Times New Roman"/>
                <a:sym typeface="Times New Roman"/>
              </a:rPr>
              <a:t>Learning</a:t>
            </a:r>
            <a:r>
              <a:rPr sz="3600">
                <a:solidFill>
                  <a:srgbClr val="0034B7"/>
                </a:solidFill>
                <a:latin typeface="Times New Roman"/>
                <a:ea typeface="Times New Roman"/>
                <a:cs typeface="Times New Roman"/>
                <a:sym typeface="Times New Roman"/>
              </a:rPr>
              <a:t> </a:t>
            </a:r>
            <a:r>
              <a:rPr sz="3600">
                <a:solidFill>
                  <a:srgbClr val="0034B7"/>
                </a:solidFill>
                <a:latin typeface="Times New Roman"/>
                <a:ea typeface="Times New Roman"/>
                <a:cs typeface="Times New Roman"/>
                <a:sym typeface="Times New Roman"/>
              </a:rPr>
              <a:t>Pipeline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0" name="picture-9.jpeg" descr="picture-9.jpeg"/>
          <p:cNvPicPr>
            <a:picLocks noChangeAspect="0"/>
          </p:cNvPicPr>
          <p:nvPr/>
        </p:nvPicPr>
        <p:blipFill>
          <a:blip r:embed="rId2">
            <a:extLst/>
          </a:blip>
          <a:stretch>
            <a:fillRect/>
          </a:stretch>
        </p:blipFill>
        <p:spPr>
          <a:xfrm>
            <a:off x="0" y="0"/>
            <a:ext cx="13007341" cy="9753600"/>
          </a:xfrm>
          <a:prstGeom prst="rect">
            <a:avLst/>
          </a:prstGeom>
          <a:ln w="12700">
            <a:miter lim="400000"/>
          </a:ln>
        </p:spPr>
      </p:pic>
      <p:sp>
        <p:nvSpPr>
          <p:cNvPr id="161" name="IMAGE RECOGNITION…"/>
          <p:cNvSpPr/>
          <p:nvPr/>
        </p:nvSpPr>
        <p:spPr>
          <a:xfrm>
            <a:off x="304800" y="857647"/>
            <a:ext cx="8784593" cy="235240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l">
              <a:lnSpc>
                <a:spcPts val="7200"/>
              </a:lnSpc>
              <a:defRPr sz="4200">
                <a:solidFill>
                  <a:srgbClr val="000000"/>
                </a:solidFill>
              </a:defRPr>
            </a:pP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IMAGE</a:t>
            </a:r>
            <a:r>
              <a:rPr sz="6400">
                <a:solidFill>
                  <a:srgbClr val="727171"/>
                </a:solidFill>
                <a:latin typeface="Times New Roman"/>
                <a:ea typeface="Times New Roman"/>
                <a:cs typeface="Times New Roman"/>
                <a:sym typeface="Times New Roman"/>
              </a:rPr>
              <a:t> </a:t>
            </a:r>
            <a:r>
              <a:rPr sz="6400">
                <a:solidFill>
                  <a:srgbClr val="727171"/>
                </a:solidFill>
                <a:latin typeface="Times New Roman"/>
                <a:ea typeface="Times New Roman"/>
                <a:cs typeface="Times New Roman"/>
                <a:sym typeface="Times New Roman"/>
              </a:rPr>
              <a:t>RECOGNITION</a:t>
            </a: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1000"/>
              </a:lnSpc>
              <a:defRPr sz="4200">
                <a:solidFill>
                  <a:srgbClr val="000000"/>
                </a:solidFill>
              </a:defRPr>
            </a:pPr>
          </a:p>
          <a:p>
            <a:pPr algn="l">
              <a:lnSpc>
                <a:spcPts val="200"/>
              </a:lnSpc>
              <a:defRPr sz="4200">
                <a:solidFill>
                  <a:srgbClr val="000000"/>
                </a:solidFill>
              </a:defRPr>
            </a:pPr>
          </a:p>
          <a:p>
            <a:pPr algn="l">
              <a:lnSpc>
                <a:spcPts val="3900"/>
              </a:lnSpc>
              <a:defRPr sz="4200">
                <a:solidFill>
                  <a:srgbClr val="000000"/>
                </a:solidFill>
              </a:defRPr>
            </a:pP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Identify</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objects</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in</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the</a:t>
            </a:r>
            <a:r>
              <a:rPr sz="3400">
                <a:solidFill>
                  <a:srgbClr val="727171"/>
                </a:solidFill>
                <a:latin typeface="Times New Roman"/>
                <a:ea typeface="Times New Roman"/>
                <a:cs typeface="Times New Roman"/>
                <a:sym typeface="Times New Roman"/>
              </a:rPr>
              <a:t> </a:t>
            </a:r>
            <a:r>
              <a:rPr sz="3400">
                <a:solidFill>
                  <a:srgbClr val="727171"/>
                </a:solidFill>
                <a:latin typeface="Times New Roman"/>
                <a:ea typeface="Times New Roman"/>
                <a:cs typeface="Times New Roman"/>
                <a:sym typeface="Times New Roman"/>
              </a:rPr>
              <a:t>images.</a:t>
            </a:r>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